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27.xml" ContentType="application/vnd.openxmlformats-officedocument.drawingml.chart+xml"/>
  <Override PartName="/ppt/charts/chart26.xml" ContentType="application/vnd.openxmlformats-officedocument.drawingml.chart+xml"/>
  <Override PartName="/ppt/charts/chart25.xml" ContentType="application/vnd.openxmlformats-officedocument.drawingml.char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charts/chart24.xml" ContentType="application/vnd.openxmlformats-officedocument.drawingml.chart+xml"/>
  <Override PartName="/ppt/charts/chart23.xml" ContentType="application/vnd.openxmlformats-officedocument.drawingml.chart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349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350" r:id="rId13"/>
    <p:sldId id="351" r:id="rId14"/>
    <p:sldId id="273" r:id="rId15"/>
    <p:sldId id="274" r:id="rId16"/>
    <p:sldId id="358" r:id="rId17"/>
    <p:sldId id="326" r:id="rId18"/>
    <p:sldId id="327" r:id="rId19"/>
    <p:sldId id="328" r:id="rId20"/>
    <p:sldId id="329" r:id="rId21"/>
    <p:sldId id="330" r:id="rId22"/>
    <p:sldId id="360" r:id="rId23"/>
    <p:sldId id="333" r:id="rId24"/>
    <p:sldId id="340" r:id="rId25"/>
    <p:sldId id="341" r:id="rId26"/>
    <p:sldId id="352" r:id="rId27"/>
    <p:sldId id="343" r:id="rId28"/>
    <p:sldId id="344" r:id="rId29"/>
    <p:sldId id="359" r:id="rId30"/>
    <p:sldId id="353" r:id="rId31"/>
    <p:sldId id="285" r:id="rId32"/>
    <p:sldId id="289" r:id="rId33"/>
    <p:sldId id="287" r:id="rId34"/>
    <p:sldId id="288" r:id="rId35"/>
    <p:sldId id="354" r:id="rId36"/>
    <p:sldId id="355" r:id="rId37"/>
    <p:sldId id="291" r:id="rId38"/>
    <p:sldId id="324" r:id="rId39"/>
    <p:sldId id="339" r:id="rId40"/>
    <p:sldId id="301" r:id="rId41"/>
    <p:sldId id="302" r:id="rId42"/>
    <p:sldId id="345" r:id="rId43"/>
    <p:sldId id="346" r:id="rId44"/>
    <p:sldId id="348" r:id="rId45"/>
    <p:sldId id="361" r:id="rId46"/>
    <p:sldId id="308" r:id="rId47"/>
    <p:sldId id="309" r:id="rId48"/>
    <p:sldId id="311" r:id="rId49"/>
  </p:sldIdLst>
  <p:sldSz cx="9144000" cy="6858000" type="screen4x3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6699"/>
    <a:srgbClr val="CC3300"/>
    <a:srgbClr val="D1FFFF"/>
    <a:srgbClr val="E5FFFF"/>
    <a:srgbClr val="66CCFF"/>
    <a:srgbClr val="00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03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502;&#1513;&#1511;&#1497;%20&#1489;&#1497;&#1514;%20&#1493;&#1512;&#1502;&#1514;%20&#1495;&#1497;&#1497;&#1501;\&#1511;&#1493;%20&#1492;&#1506;&#1493;&#1504;&#1497;_&#1502;&#1513;&#1511;&#1497;%20&#1489;&#1497;&#1514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495;&#1497;&#1504;&#1493;&#1498;%20&#1493;&#1492;&#1513;&#1499;&#1500;&#1492;\&#1488;&#1493;&#1504;&#1497;&#1489;&#1512;&#1505;&#1497;&#1496;&#1492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15323028624061E-2"/>
          <c:y val="3.6191901266572901E-2"/>
          <c:w val="0.93193901394468714"/>
          <c:h val="0.725977100260676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גיליון1!$C$6:$C$32</c:f>
              <c:strCache>
                <c:ptCount val="27"/>
                <c:pt idx="0">
                  <c:v>1961 מפקד</c:v>
                </c:pt>
                <c:pt idx="1">
                  <c:v>1972 מפקד</c:v>
                </c:pt>
                <c:pt idx="2">
                  <c:v>1974</c:v>
                </c:pt>
                <c:pt idx="3">
                  <c:v>1976</c:v>
                </c:pt>
                <c:pt idx="4">
                  <c:v>1978</c:v>
                </c:pt>
                <c:pt idx="5">
                  <c:v>1980</c:v>
                </c:pt>
                <c:pt idx="6">
                  <c:v>1982</c:v>
                </c:pt>
                <c:pt idx="7">
                  <c:v>1983 מפקד</c:v>
                </c:pt>
                <c:pt idx="8">
                  <c:v>1984</c:v>
                </c:pt>
                <c:pt idx="9">
                  <c:v>1986</c:v>
                </c:pt>
                <c:pt idx="10">
                  <c:v>1988</c:v>
                </c:pt>
                <c:pt idx="11">
                  <c:v>1990</c:v>
                </c:pt>
                <c:pt idx="12">
                  <c:v>1992</c:v>
                </c:pt>
                <c:pt idx="13">
                  <c:v>1994</c:v>
                </c:pt>
                <c:pt idx="14">
                  <c:v>1995 מפקד</c:v>
                </c:pt>
                <c:pt idx="15">
                  <c:v>1996</c:v>
                </c:pt>
                <c:pt idx="16">
                  <c:v>1998</c:v>
                </c:pt>
                <c:pt idx="17">
                  <c:v>2000</c:v>
                </c:pt>
                <c:pt idx="18">
                  <c:v>2002</c:v>
                </c:pt>
                <c:pt idx="19">
                  <c:v>2004</c:v>
                </c:pt>
                <c:pt idx="20">
                  <c:v>2006</c:v>
                </c:pt>
                <c:pt idx="21">
                  <c:v>2008 מפקד</c:v>
                </c:pt>
                <c:pt idx="22">
                  <c:v>2010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strCache>
            </c:strRef>
          </c:cat>
          <c:val>
            <c:numRef>
              <c:f>גיליון1!$D$6:$D$32</c:f>
              <c:numCache>
                <c:formatCode>General</c:formatCode>
                <c:ptCount val="27"/>
                <c:pt idx="0">
                  <c:v>386.1</c:v>
                </c:pt>
                <c:pt idx="1">
                  <c:v>363.8</c:v>
                </c:pt>
                <c:pt idx="2">
                  <c:v>360.3</c:v>
                </c:pt>
                <c:pt idx="3">
                  <c:v>348.5</c:v>
                </c:pt>
                <c:pt idx="4">
                  <c:v>339.8</c:v>
                </c:pt>
                <c:pt idx="5">
                  <c:v>334.9</c:v>
                </c:pt>
                <c:pt idx="6">
                  <c:v>325.7</c:v>
                </c:pt>
                <c:pt idx="7">
                  <c:v>327.3</c:v>
                </c:pt>
                <c:pt idx="8">
                  <c:v>325.39999999999998</c:v>
                </c:pt>
                <c:pt idx="9">
                  <c:v>320.3</c:v>
                </c:pt>
                <c:pt idx="10">
                  <c:v>317.8</c:v>
                </c:pt>
                <c:pt idx="11">
                  <c:v>339.4</c:v>
                </c:pt>
                <c:pt idx="12">
                  <c:v>356.9</c:v>
                </c:pt>
                <c:pt idx="13">
                  <c:v>355.2</c:v>
                </c:pt>
                <c:pt idx="14">
                  <c:v>348.2</c:v>
                </c:pt>
                <c:pt idx="15">
                  <c:v>349.2</c:v>
                </c:pt>
                <c:pt idx="16">
                  <c:v>348.1</c:v>
                </c:pt>
                <c:pt idx="17">
                  <c:v>354.4</c:v>
                </c:pt>
                <c:pt idx="18">
                  <c:v>360.4</c:v>
                </c:pt>
                <c:pt idx="19">
                  <c:v>371.4</c:v>
                </c:pt>
                <c:pt idx="20">
                  <c:v>384.4</c:v>
                </c:pt>
                <c:pt idx="21">
                  <c:v>402.6</c:v>
                </c:pt>
                <c:pt idx="22">
                  <c:v>404.3</c:v>
                </c:pt>
                <c:pt idx="23">
                  <c:v>414.6</c:v>
                </c:pt>
                <c:pt idx="24">
                  <c:v>418.6</c:v>
                </c:pt>
                <c:pt idx="25">
                  <c:v>426.1</c:v>
                </c:pt>
                <c:pt idx="26" formatCode="0.0">
                  <c:v>432.89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15769216"/>
        <c:axId val="315770752"/>
      </c:barChart>
      <c:catAx>
        <c:axId val="31576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50"/>
            </a:pPr>
            <a:endParaRPr lang="he-IL"/>
          </a:p>
        </c:txPr>
        <c:crossAx val="315770752"/>
        <c:crosses val="autoZero"/>
        <c:auto val="1"/>
        <c:lblAlgn val="ctr"/>
        <c:lblOffset val="100"/>
        <c:noMultiLvlLbl val="0"/>
      </c:catAx>
      <c:valAx>
        <c:axId val="31577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31576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21613578000371E-2"/>
          <c:y val="4.1103125134116444E-2"/>
          <c:w val="0.93503965352063179"/>
          <c:h val="0.68646137067640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גיליון1!$B$1:$C$1</c:f>
              <c:strCache>
                <c:ptCount val="2"/>
                <c:pt idx="0">
                  <c:v>רווקות</c:v>
                </c:pt>
                <c:pt idx="1">
                  <c:v>רווקים</c:v>
                </c:pt>
              </c:strCache>
            </c:strRef>
          </c:cat>
          <c:val>
            <c:numRef>
              <c:f>גיליון1!$B$2:$C$2</c:f>
              <c:numCache>
                <c:formatCode>0.0</c:formatCode>
                <c:ptCount val="2"/>
                <c:pt idx="0">
                  <c:v>30.9</c:v>
                </c:pt>
                <c:pt idx="1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תל-אביב-יפו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גיליון1!$B$1:$C$1</c:f>
              <c:strCache>
                <c:ptCount val="2"/>
                <c:pt idx="0">
                  <c:v>רווקות</c:v>
                </c:pt>
                <c:pt idx="1">
                  <c:v>רווקים</c:v>
                </c:pt>
              </c:strCache>
            </c:strRef>
          </c:cat>
          <c:val>
            <c:numRef>
              <c:f>גיליון1!$B$3:$C$3</c:f>
              <c:numCache>
                <c:formatCode>0.0</c:formatCode>
                <c:ptCount val="2"/>
                <c:pt idx="0">
                  <c:v>57.4</c:v>
                </c:pt>
                <c:pt idx="1">
                  <c:v>68.8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060096"/>
        <c:axId val="113061888"/>
      </c:barChart>
      <c:catAx>
        <c:axId val="1130600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he-IL"/>
          </a:p>
        </c:txPr>
        <c:crossAx val="113061888"/>
        <c:crosses val="autoZero"/>
        <c:auto val="1"/>
        <c:lblAlgn val="ctr"/>
        <c:lblOffset val="100"/>
        <c:noMultiLvlLbl val="0"/>
      </c:catAx>
      <c:valAx>
        <c:axId val="113061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1306009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76819555222984"/>
          <c:y val="0.8765863084759119"/>
          <c:w val="0.35039551481550768"/>
          <c:h val="8.9397452361438007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14532632664979E-2"/>
          <c:y val="2.3051439517109237E-2"/>
          <c:w val="0.92534673446596716"/>
          <c:h val="0.59859225411735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 ת"א -יפו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4398848092152627E-3"/>
                  <c:y val="8.9386116078510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7696184305784E-3"/>
                  <c:y val="8.9386116078510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97696184305254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196544276457886E-3"/>
                  <c:y val="8.594818853702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9033288725005E-16"/>
                  <c:y val="7.5634405912585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גיליון1!$B$1:$E$1</c:f>
              <c:strCache>
                <c:ptCount val="4"/>
                <c:pt idx="0">
                  <c:v>משקי  בית עם נפש אחת </c:v>
                </c:pt>
                <c:pt idx="1">
                  <c:v>משקי בית משפחתיים</c:v>
                </c:pt>
                <c:pt idx="2">
                  <c:v>משקי בית עם ילדים עד גיל 17</c:v>
                </c:pt>
                <c:pt idx="3">
                  <c:v>משקי בית יהודים</c:v>
                </c:pt>
              </c:strCache>
            </c:strRef>
          </c:cat>
          <c:val>
            <c:numRef>
              <c:f>גיליון1!$B$2:$E$2</c:f>
              <c:numCache>
                <c:formatCode>0%</c:formatCode>
                <c:ptCount val="4"/>
                <c:pt idx="0">
                  <c:v>0.374</c:v>
                </c:pt>
                <c:pt idx="1">
                  <c:v>0.57799999999999996</c:v>
                </c:pt>
                <c:pt idx="2">
                  <c:v>0.247</c:v>
                </c:pt>
                <c:pt idx="3">
                  <c:v>0.94799999999999995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 ישראל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-4.3196544276457886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98848092152627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9386116078510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797696184305254E-3"/>
                  <c:y val="8.2510260995548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גיליון1!$B$1:$E$1</c:f>
              <c:strCache>
                <c:ptCount val="4"/>
                <c:pt idx="0">
                  <c:v>משקי  בית עם נפש אחת </c:v>
                </c:pt>
                <c:pt idx="1">
                  <c:v>משקי בית משפחתיים</c:v>
                </c:pt>
                <c:pt idx="2">
                  <c:v>משקי בית עם ילדים עד גיל 17</c:v>
                </c:pt>
                <c:pt idx="3">
                  <c:v>משקי בית יהודים</c:v>
                </c:pt>
              </c:strCache>
            </c:strRef>
          </c:cat>
          <c:val>
            <c:numRef>
              <c:f>גיליון1!$B$3:$E$3</c:f>
              <c:numCache>
                <c:formatCode>0%</c:formatCode>
                <c:ptCount val="4"/>
                <c:pt idx="0">
                  <c:v>0.182</c:v>
                </c:pt>
                <c:pt idx="1">
                  <c:v>0.79900000000000004</c:v>
                </c:pt>
                <c:pt idx="2">
                  <c:v>0.45100000000000001</c:v>
                </c:pt>
                <c:pt idx="3">
                  <c:v>0.82599999999999996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107951232"/>
        <c:axId val="107695488"/>
      </c:barChart>
      <c:catAx>
        <c:axId val="10795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he-IL"/>
          </a:p>
        </c:txPr>
        <c:crossAx val="107695488"/>
        <c:crosses val="autoZero"/>
        <c:auto val="1"/>
        <c:lblAlgn val="ctr"/>
        <c:lblOffset val="100"/>
        <c:noMultiLvlLbl val="0"/>
      </c:catAx>
      <c:valAx>
        <c:axId val="10769548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795123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679483909003814"/>
          <c:y val="0.81276266238617179"/>
          <c:w val="0.40096744386433336"/>
          <c:h val="8.1465888991214611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3846539573685E-2"/>
          <c:y val="0.21196728732268519"/>
          <c:w val="0.90374488870475556"/>
          <c:h val="0.64468693785796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נתונים!#REF!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נתונים!$A$2:$A$5</c:f>
              <c:strCache>
                <c:ptCount val="4"/>
                <c:pt idx="0">
                  <c:v>ישראל</c:v>
                </c:pt>
                <c:pt idx="1">
                  <c:v>ת"א-יפו</c:v>
                </c:pt>
                <c:pt idx="2">
                  <c:v>ירושלים</c:v>
                </c:pt>
                <c:pt idx="3">
                  <c:v>חיפה</c:v>
                </c:pt>
              </c:strCache>
            </c:strRef>
          </c:cat>
          <c:val>
            <c:numRef>
              <c:f>נתונים!$B$2:$B$5</c:f>
              <c:numCache>
                <c:formatCode>0.0</c:formatCode>
                <c:ptCount val="4"/>
                <c:pt idx="0">
                  <c:v>42.2</c:v>
                </c:pt>
                <c:pt idx="1">
                  <c:v>69</c:v>
                </c:pt>
                <c:pt idx="2" formatCode="General">
                  <c:v>37.700000000000003</c:v>
                </c:pt>
                <c:pt idx="3" formatCode="General">
                  <c:v>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957440"/>
        <c:axId val="22968576"/>
      </c:barChart>
      <c:catAx>
        <c:axId val="229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(Hebrew)"/>
                <a:ea typeface="Arial (Hebrew)"/>
                <a:cs typeface="Arial (Hebrew)"/>
              </a:defRPr>
            </a:pPr>
            <a:endParaRPr lang="he-IL"/>
          </a:p>
        </c:txPr>
        <c:crossAx val="2296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6857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75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 (Hebrew)"/>
                    <a:ea typeface="Arial (Hebrew)"/>
                    <a:cs typeface="Arial (Hebrew)"/>
                  </a:defRPr>
                </a:pPr>
                <a:r>
                  <a:rPr lang="he-IL" sz="1400" dirty="0">
                    <a:solidFill>
                      <a:schemeClr val="bg1">
                        <a:lumMod val="6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3.6288385374598012E-2"/>
              <c:y val="9.2155795820666395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295744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39216"/>
            <a:invGamma/>
          </a:srgbClr>
        </a:gs>
      </a:gsLst>
      <a:lin ang="5400000" scaled="1"/>
    </a:gradFill>
    <a:ln w="12700">
      <a:noFill/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3206956781648E-2"/>
          <c:y val="0.12184641236023017"/>
          <c:w val="0.86988926533572086"/>
          <c:h val="0.62439868363625517"/>
        </c:manualLayout>
      </c:layout>
      <c:lineChart>
        <c:grouping val="standard"/>
        <c:varyColors val="0"/>
        <c:ser>
          <c:idx val="1"/>
          <c:order val="0"/>
          <c:tx>
            <c:strRef>
              <c:f>'נתונים -בהשוואה לישראל'!$C$3</c:f>
              <c:strCache>
                <c:ptCount val="1"/>
                <c:pt idx="0">
                  <c:v>ת"א-יפו </c:v>
                </c:pt>
              </c:strCache>
            </c:strRef>
          </c:tx>
          <c:spPr>
            <a:ln w="34925">
              <a:solidFill>
                <a:schemeClr val="accent2"/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634149877885508E-3"/>
                  <c:y val="3.6872957617572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41010730549141E-2"/>
                  <c:y val="2.697201216184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586711555048575E-2"/>
                  <c:y val="5.0074322392869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703489631095604E-2"/>
                  <c:y val="4.4229985434153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'נתונים -בהשוואה לישראל'!$B$10:$B$24</c:f>
              <c:numCache>
                <c:formatCode>General</c:formatCode>
                <c:ptCount val="15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'נתונים -בהשוואה לישראל'!$C$10:$C$24</c:f>
              <c:numCache>
                <c:formatCode>0.0</c:formatCode>
                <c:ptCount val="15"/>
                <c:pt idx="0">
                  <c:v>13.8</c:v>
                </c:pt>
                <c:pt idx="1">
                  <c:v>12.4</c:v>
                </c:pt>
                <c:pt idx="2">
                  <c:v>12</c:v>
                </c:pt>
                <c:pt idx="3">
                  <c:v>10.9</c:v>
                </c:pt>
                <c:pt idx="4">
                  <c:v>11.2</c:v>
                </c:pt>
                <c:pt idx="5">
                  <c:v>12.4</c:v>
                </c:pt>
                <c:pt idx="6">
                  <c:v>9.5</c:v>
                </c:pt>
                <c:pt idx="7">
                  <c:v>9.6</c:v>
                </c:pt>
                <c:pt idx="8">
                  <c:v>12.5</c:v>
                </c:pt>
                <c:pt idx="9">
                  <c:v>10</c:v>
                </c:pt>
                <c:pt idx="10">
                  <c:v>10.5</c:v>
                </c:pt>
                <c:pt idx="11">
                  <c:v>10.3</c:v>
                </c:pt>
                <c:pt idx="12">
                  <c:v>10.199999999999999</c:v>
                </c:pt>
                <c:pt idx="13">
                  <c:v>9.1999999999999993</c:v>
                </c:pt>
                <c:pt idx="14">
                  <c:v>8.8000000000000007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'נתונים -בהשוואה לישראל'!$D$3</c:f>
              <c:strCache>
                <c:ptCount val="1"/>
                <c:pt idx="0">
                  <c:v>ישראל</c:v>
                </c:pt>
              </c:strCache>
            </c:strRef>
          </c:tx>
          <c:spPr>
            <a:ln w="34925">
              <a:solidFill>
                <a:schemeClr val="accent1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00FF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869840558186454E-2"/>
                  <c:y val="-2.5870429562641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187566660174546E-2"/>
                  <c:y val="-2.1065720745302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52916561586388E-2"/>
                  <c:y val="-2.2942231230997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45429792169987E-2"/>
                  <c:y val="-2.528933199688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09861667647416E-2"/>
                  <c:y val="-2.4492866609495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863970360867931E-2"/>
                  <c:y val="-2.471219562901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084469885400277E-2"/>
                  <c:y val="-2.26896390426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889432247641034E-2"/>
                  <c:y val="-3.1675543957627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77301109669547E-2"/>
                  <c:y val="-3.271228386415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174711284433557E-2"/>
                  <c:y val="-1.866588969318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052818048465423E-2"/>
                  <c:y val="-3.042755837045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978582417396071E-2"/>
                  <c:y val="-2.9287120413406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0949899163746292E-2"/>
                  <c:y val="-3.6381173823436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410207717033324E-2"/>
                  <c:y val="-3.4977520861112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737813814135259E-2"/>
                  <c:y val="-3.649437384683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2304832713754646E-2"/>
                  <c:y val="-3.6303630363036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0000FF"/>
                    </a:solidFill>
                    <a:latin typeface="Arial" panose="020B0604020202020204" pitchFamily="34" charset="0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'נתונים -בהשוואה לישראל'!$B$10:$B$24</c:f>
              <c:numCache>
                <c:formatCode>General</c:formatCode>
                <c:ptCount val="15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'נתונים -בהשוואה לישראל'!$D$10:$D$24</c:f>
              <c:numCache>
                <c:formatCode>0.0</c:formatCode>
                <c:ptCount val="15"/>
                <c:pt idx="0">
                  <c:v>16.8</c:v>
                </c:pt>
                <c:pt idx="1">
                  <c:v>17.600000000000001</c:v>
                </c:pt>
                <c:pt idx="2">
                  <c:v>17.7</c:v>
                </c:pt>
                <c:pt idx="3">
                  <c:v>19.3</c:v>
                </c:pt>
                <c:pt idx="4">
                  <c:v>20.2</c:v>
                </c:pt>
                <c:pt idx="5">
                  <c:v>20.6</c:v>
                </c:pt>
                <c:pt idx="6">
                  <c:v>20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20.5</c:v>
                </c:pt>
                <c:pt idx="10">
                  <c:v>19.8</c:v>
                </c:pt>
                <c:pt idx="11">
                  <c:v>19.899999999999999</c:v>
                </c:pt>
                <c:pt idx="12">
                  <c:v>19.399999999999999</c:v>
                </c:pt>
                <c:pt idx="13">
                  <c:v>18.600000000000001</c:v>
                </c:pt>
                <c:pt idx="14">
                  <c:v>18.8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294656"/>
        <c:axId val="316296192"/>
      </c:lineChart>
      <c:catAx>
        <c:axId val="31629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316296192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316296192"/>
        <c:scaling>
          <c:orientation val="minMax"/>
          <c:max val="3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316294656"/>
        <c:crosses val="autoZero"/>
        <c:crossBetween val="midCat"/>
        <c:majorUnit val="5"/>
        <c:minorUnit val="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024250601157312"/>
          <c:y val="0.88415291685052422"/>
          <c:w val="0.58052012582406098"/>
          <c:h val="8.910891089108907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93309637591196E-2"/>
          <c:y val="3.6196492601894101E-2"/>
          <c:w val="0.84901129799379826"/>
          <c:h val="0.67961962247734797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 בדירות בבעלות  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9056875449964003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056875449964003E-2"/>
                  <c:y val="3.431768586331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0496760259179266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787560302262434E-2"/>
                  <c:y val="3.7410071241741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29733621310295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4737221022318213E-2"/>
                  <c:y val="4.17727387045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7616990640748847E-2"/>
                  <c:y val="5.2132112536280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גיליון1!$A$2:$A$20</c:f>
              <c:strCache>
                <c:ptCount val="19"/>
                <c:pt idx="0">
                  <c:v>1991</c:v>
                </c:pt>
                <c:pt idx="1">
                  <c:v>1992/3</c:v>
                </c:pt>
                <c:pt idx="2">
                  <c:v>1995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strCache>
            </c:strRef>
          </c:cat>
          <c:val>
            <c:numRef>
              <c:f>גיליון1!$B$2:$B$20</c:f>
              <c:numCache>
                <c:formatCode>0.0</c:formatCode>
                <c:ptCount val="19"/>
                <c:pt idx="0">
                  <c:v>58.3</c:v>
                </c:pt>
                <c:pt idx="1">
                  <c:v>59.8</c:v>
                </c:pt>
                <c:pt idx="2">
                  <c:v>58</c:v>
                </c:pt>
                <c:pt idx="3">
                  <c:v>57.7</c:v>
                </c:pt>
                <c:pt idx="4">
                  <c:v>54.7</c:v>
                </c:pt>
                <c:pt idx="5">
                  <c:v>50.7</c:v>
                </c:pt>
                <c:pt idx="6">
                  <c:v>53.2</c:v>
                </c:pt>
                <c:pt idx="7">
                  <c:v>46.7</c:v>
                </c:pt>
                <c:pt idx="8">
                  <c:v>49.8</c:v>
                </c:pt>
                <c:pt idx="9">
                  <c:v>47.7</c:v>
                </c:pt>
                <c:pt idx="10">
                  <c:v>45.4</c:v>
                </c:pt>
                <c:pt idx="11">
                  <c:v>46.2</c:v>
                </c:pt>
                <c:pt idx="12">
                  <c:v>47.4</c:v>
                </c:pt>
                <c:pt idx="13">
                  <c:v>43.9</c:v>
                </c:pt>
                <c:pt idx="14">
                  <c:v>45.5</c:v>
                </c:pt>
                <c:pt idx="15">
                  <c:v>44.1</c:v>
                </c:pt>
                <c:pt idx="16">
                  <c:v>45.6</c:v>
                </c:pt>
                <c:pt idx="17">
                  <c:v>46.6</c:v>
                </c:pt>
                <c:pt idx="18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בדירות שכורות  </c:v>
                </c:pt>
              </c:strCache>
            </c:strRef>
          </c:tx>
          <c:spPr>
            <a:ln w="53975">
              <a:solidFill>
                <a:srgbClr val="006699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1857451403887691E-2"/>
                  <c:y val="-4.050245662016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056875449964003E-2"/>
                  <c:y val="-6.8333925025968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0496760259179266E-2"/>
                  <c:y val="-7.4518695782814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787560302262434E-2"/>
                  <c:y val="-6.52415396475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29733621310295E-2"/>
                  <c:y val="-3.741007124174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0496760259179266E-2"/>
                  <c:y val="-3.4866942637492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4658140734567901E-2"/>
                  <c:y val="-4.5226316469204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6699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גיליון1!$A$2:$A$20</c:f>
              <c:strCache>
                <c:ptCount val="19"/>
                <c:pt idx="0">
                  <c:v>1991</c:v>
                </c:pt>
                <c:pt idx="1">
                  <c:v>1992/3</c:v>
                </c:pt>
                <c:pt idx="2">
                  <c:v>1995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</c:strCache>
            </c:strRef>
          </c:cat>
          <c:val>
            <c:numRef>
              <c:f>גיליון1!$C$2:$C$20</c:f>
              <c:numCache>
                <c:formatCode>0.0</c:formatCode>
                <c:ptCount val="19"/>
                <c:pt idx="0">
                  <c:v>35.5</c:v>
                </c:pt>
                <c:pt idx="1">
                  <c:v>28.5</c:v>
                </c:pt>
                <c:pt idx="2">
                  <c:v>33.1</c:v>
                </c:pt>
                <c:pt idx="3">
                  <c:v>33.5</c:v>
                </c:pt>
                <c:pt idx="4">
                  <c:v>35.700000000000003</c:v>
                </c:pt>
                <c:pt idx="5">
                  <c:v>39.200000000000003</c:v>
                </c:pt>
                <c:pt idx="6">
                  <c:v>38.200000000000003</c:v>
                </c:pt>
                <c:pt idx="7">
                  <c:v>43.6</c:v>
                </c:pt>
                <c:pt idx="8">
                  <c:v>42.2</c:v>
                </c:pt>
                <c:pt idx="9">
                  <c:v>42.8</c:v>
                </c:pt>
                <c:pt idx="10">
                  <c:v>45.7</c:v>
                </c:pt>
                <c:pt idx="11">
                  <c:v>45.7</c:v>
                </c:pt>
                <c:pt idx="12">
                  <c:v>43</c:v>
                </c:pt>
                <c:pt idx="13">
                  <c:v>48.1</c:v>
                </c:pt>
                <c:pt idx="14">
                  <c:v>47.3</c:v>
                </c:pt>
                <c:pt idx="15">
                  <c:v>48.6</c:v>
                </c:pt>
                <c:pt idx="16">
                  <c:v>46.4</c:v>
                </c:pt>
                <c:pt idx="17">
                  <c:v>46.6</c:v>
                </c:pt>
                <c:pt idx="18">
                  <c:v>53.7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692032"/>
        <c:axId val="107693568"/>
      </c:lineChart>
      <c:catAx>
        <c:axId val="10769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7693568"/>
        <c:crosses val="autoZero"/>
        <c:auto val="1"/>
        <c:lblAlgn val="ctr"/>
        <c:lblOffset val="100"/>
        <c:noMultiLvlLbl val="0"/>
      </c:catAx>
      <c:valAx>
        <c:axId val="107693568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769203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72820734341252702"/>
          <c:y val="5.1751463121189209E-2"/>
          <c:w val="0.19441324694024481"/>
          <c:h val="0.18729174738473464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64208658582904E-2"/>
          <c:y val="3.8223229481569136E-2"/>
          <c:w val="0.92629705844004917"/>
          <c:h val="0.71252962633781436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מינהל השירותים החברתיים 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גיליון1!$B$2:$B$20</c:f>
              <c:numCache>
                <c:formatCode>0.0</c:formatCode>
                <c:ptCount val="19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13</c:v>
                </c:pt>
                <c:pt idx="10">
                  <c:v>12.6</c:v>
                </c:pt>
                <c:pt idx="11">
                  <c:v>12</c:v>
                </c:pt>
                <c:pt idx="12">
                  <c:v>11.9</c:v>
                </c:pt>
                <c:pt idx="13">
                  <c:v>11.6</c:v>
                </c:pt>
                <c:pt idx="14">
                  <c:v>11.6</c:v>
                </c:pt>
                <c:pt idx="15">
                  <c:v>10.9</c:v>
                </c:pt>
                <c:pt idx="16">
                  <c:v>10</c:v>
                </c:pt>
                <c:pt idx="17">
                  <c:v>9.8000000000000007</c:v>
                </c:pt>
                <c:pt idx="18">
                  <c:v>9.1999999999999993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אגף דרום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גיליון1!$C$2:$C$20</c:f>
              <c:numCache>
                <c:formatCode>0.0</c:formatCode>
                <c:ptCount val="19"/>
                <c:pt idx="0">
                  <c:v>28.7</c:v>
                </c:pt>
                <c:pt idx="1">
                  <c:v>27.8</c:v>
                </c:pt>
                <c:pt idx="2">
                  <c:v>30</c:v>
                </c:pt>
                <c:pt idx="3">
                  <c:v>29.3</c:v>
                </c:pt>
                <c:pt idx="4">
                  <c:v>30.3</c:v>
                </c:pt>
                <c:pt idx="5">
                  <c:v>27</c:v>
                </c:pt>
                <c:pt idx="6">
                  <c:v>26.7</c:v>
                </c:pt>
                <c:pt idx="7">
                  <c:v>27.4</c:v>
                </c:pt>
                <c:pt idx="8">
                  <c:v>26.6</c:v>
                </c:pt>
                <c:pt idx="9">
                  <c:v>27</c:v>
                </c:pt>
                <c:pt idx="10">
                  <c:v>26.1</c:v>
                </c:pt>
                <c:pt idx="11">
                  <c:v>25.2</c:v>
                </c:pt>
                <c:pt idx="12">
                  <c:v>25.2</c:v>
                </c:pt>
                <c:pt idx="13">
                  <c:v>24.8</c:v>
                </c:pt>
                <c:pt idx="14">
                  <c:v>24.5</c:v>
                </c:pt>
                <c:pt idx="15">
                  <c:v>22.9</c:v>
                </c:pt>
                <c:pt idx="16">
                  <c:v>20.8</c:v>
                </c:pt>
                <c:pt idx="17">
                  <c:v>19.5</c:v>
                </c:pt>
                <c:pt idx="18">
                  <c:v>17.493957511766951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אגף מרכז וצפון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גיליון1!$D$2:$D$20</c:f>
              <c:numCache>
                <c:formatCode>0.0</c:formatCode>
                <c:ptCount val="19"/>
                <c:pt idx="0">
                  <c:v>7.1</c:v>
                </c:pt>
                <c:pt idx="1">
                  <c:v>7.4</c:v>
                </c:pt>
                <c:pt idx="2">
                  <c:v>7.5</c:v>
                </c:pt>
                <c:pt idx="3">
                  <c:v>7.6</c:v>
                </c:pt>
                <c:pt idx="4">
                  <c:v>8</c:v>
                </c:pt>
                <c:pt idx="5">
                  <c:v>7.8</c:v>
                </c:pt>
                <c:pt idx="6">
                  <c:v>7.5</c:v>
                </c:pt>
                <c:pt idx="7">
                  <c:v>7.5</c:v>
                </c:pt>
                <c:pt idx="8">
                  <c:v>7.2</c:v>
                </c:pt>
                <c:pt idx="9">
                  <c:v>6.9</c:v>
                </c:pt>
                <c:pt idx="10">
                  <c:v>6.5</c:v>
                </c:pt>
                <c:pt idx="11">
                  <c:v>6.3</c:v>
                </c:pt>
                <c:pt idx="12">
                  <c:v>5.7</c:v>
                </c:pt>
                <c:pt idx="13">
                  <c:v>5.5</c:v>
                </c:pt>
                <c:pt idx="14">
                  <c:v>5.5</c:v>
                </c:pt>
                <c:pt idx="15">
                  <c:v>5.2</c:v>
                </c:pt>
                <c:pt idx="16">
                  <c:v>5</c:v>
                </c:pt>
                <c:pt idx="17">
                  <c:v>4.9000000000000004</c:v>
                </c:pt>
                <c:pt idx="18">
                  <c:v>4.7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אגף מזרח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גיליון1!$A$2:$A$20</c:f>
              <c:numCache>
                <c:formatCode>General</c:formatCode>
                <c:ptCount val="1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גיליון1!$E$2:$E$20</c:f>
              <c:numCache>
                <c:formatCode>0.0</c:formatCode>
                <c:ptCount val="19"/>
                <c:pt idx="0">
                  <c:v>18.899999999999999</c:v>
                </c:pt>
                <c:pt idx="1">
                  <c:v>20.7</c:v>
                </c:pt>
                <c:pt idx="2">
                  <c:v>21.1</c:v>
                </c:pt>
                <c:pt idx="3">
                  <c:v>21</c:v>
                </c:pt>
                <c:pt idx="4">
                  <c:v>19.100000000000001</c:v>
                </c:pt>
                <c:pt idx="5">
                  <c:v>19.5</c:v>
                </c:pt>
                <c:pt idx="6">
                  <c:v>18.600000000000001</c:v>
                </c:pt>
                <c:pt idx="7">
                  <c:v>18.3</c:v>
                </c:pt>
                <c:pt idx="8">
                  <c:v>17.600000000000001</c:v>
                </c:pt>
                <c:pt idx="9">
                  <c:v>17.100000000000001</c:v>
                </c:pt>
                <c:pt idx="10">
                  <c:v>16.399999999999999</c:v>
                </c:pt>
                <c:pt idx="11">
                  <c:v>15.9</c:v>
                </c:pt>
                <c:pt idx="12">
                  <c:v>16.399999999999999</c:v>
                </c:pt>
                <c:pt idx="13">
                  <c:v>16.5</c:v>
                </c:pt>
                <c:pt idx="14">
                  <c:v>16.8</c:v>
                </c:pt>
                <c:pt idx="15">
                  <c:v>16</c:v>
                </c:pt>
                <c:pt idx="16">
                  <c:v>15.3</c:v>
                </c:pt>
                <c:pt idx="17">
                  <c:v>14.3</c:v>
                </c:pt>
                <c:pt idx="18">
                  <c:v>13.790252930289945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282240"/>
        <c:axId val="130283776"/>
      </c:lineChart>
      <c:catAx>
        <c:axId val="13028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283776"/>
        <c:crosses val="autoZero"/>
        <c:auto val="1"/>
        <c:lblAlgn val="ctr"/>
        <c:lblOffset val="100"/>
        <c:noMultiLvlLbl val="0"/>
      </c:catAx>
      <c:valAx>
        <c:axId val="1302837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028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57800037414329E-2"/>
          <c:y val="0.884548939006777"/>
          <c:w val="0.89028089091455365"/>
          <c:h val="5.6661296892937821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06890946691047E-2"/>
          <c:y val="3.4292201974241016E-2"/>
          <c:w val="0.9246754229952433"/>
          <c:h val="0.82661898277139767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גנים עירוניים  -  MUN. KINDERGARTENS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גיליון1!$A$2:$A$17</c:f>
              <c:strCache>
                <c:ptCount val="16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  <c:pt idx="14">
                  <c:v>תשע"ה
2014/15</c:v>
                </c:pt>
                <c:pt idx="15">
                  <c:v>תשע"ו
2015/16</c:v>
                </c:pt>
              </c:strCache>
            </c:strRef>
          </c:cat>
          <c:val>
            <c:numRef>
              <c:f>גיליון1!$B$2:$B$17</c:f>
              <c:numCache>
                <c:formatCode>0.0</c:formatCode>
                <c:ptCount val="16"/>
                <c:pt idx="0">
                  <c:v>8.2260000000000009</c:v>
                </c:pt>
                <c:pt idx="1">
                  <c:v>8.6039999999999992</c:v>
                </c:pt>
                <c:pt idx="2">
                  <c:v>8.9700000000000006</c:v>
                </c:pt>
                <c:pt idx="3">
                  <c:v>8.8859999999999992</c:v>
                </c:pt>
                <c:pt idx="4">
                  <c:v>8.7309999999999999</c:v>
                </c:pt>
                <c:pt idx="5">
                  <c:v>8.9770000000000003</c:v>
                </c:pt>
                <c:pt idx="6">
                  <c:v>9.1579999999999995</c:v>
                </c:pt>
                <c:pt idx="7">
                  <c:v>9.1590000000000007</c:v>
                </c:pt>
                <c:pt idx="8">
                  <c:v>9.4390000000000001</c:v>
                </c:pt>
                <c:pt idx="9">
                  <c:v>10.563000000000001</c:v>
                </c:pt>
                <c:pt idx="10">
                  <c:v>11.212</c:v>
                </c:pt>
                <c:pt idx="11">
                  <c:v>12.074999999999999</c:v>
                </c:pt>
                <c:pt idx="12">
                  <c:v>12.875</c:v>
                </c:pt>
                <c:pt idx="13">
                  <c:v>13.673999999999999</c:v>
                </c:pt>
                <c:pt idx="14">
                  <c:v>13.923999999999999</c:v>
                </c:pt>
                <c:pt idx="15">
                  <c:v>14.6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בתי"ס יסודיים -   PRIMARY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496760259179266E-2"/>
                  <c:y val="3.1225300484895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936645068394526E-2"/>
                  <c:y val="4.9779612755432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גיליון1!$A$2:$A$17</c:f>
              <c:strCache>
                <c:ptCount val="16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  <c:pt idx="14">
                  <c:v>תשע"ה
2014/15</c:v>
                </c:pt>
                <c:pt idx="15">
                  <c:v>תשע"ו
2015/16</c:v>
                </c:pt>
              </c:strCache>
            </c:strRef>
          </c:cat>
          <c:val>
            <c:numRef>
              <c:f>גיליון1!$C$2:$C$17</c:f>
              <c:numCache>
                <c:formatCode>0.0</c:formatCode>
                <c:ptCount val="16"/>
                <c:pt idx="0">
                  <c:v>24.030999999999999</c:v>
                </c:pt>
                <c:pt idx="1">
                  <c:v>23.417999999999999</c:v>
                </c:pt>
                <c:pt idx="2">
                  <c:v>22.954000000000001</c:v>
                </c:pt>
                <c:pt idx="3">
                  <c:v>23.079000000000001</c:v>
                </c:pt>
                <c:pt idx="4">
                  <c:v>23.076000000000001</c:v>
                </c:pt>
                <c:pt idx="5">
                  <c:v>23.573</c:v>
                </c:pt>
                <c:pt idx="6">
                  <c:v>23.957000000000001</c:v>
                </c:pt>
                <c:pt idx="7">
                  <c:v>24.277000000000001</c:v>
                </c:pt>
                <c:pt idx="8">
                  <c:v>24.585999999999999</c:v>
                </c:pt>
                <c:pt idx="9">
                  <c:v>26.135000000000002</c:v>
                </c:pt>
                <c:pt idx="10">
                  <c:v>26.544</c:v>
                </c:pt>
                <c:pt idx="11">
                  <c:v>27.126000000000001</c:v>
                </c:pt>
                <c:pt idx="12">
                  <c:v>27.523</c:v>
                </c:pt>
                <c:pt idx="13">
                  <c:v>28.29</c:v>
                </c:pt>
                <c:pt idx="14">
                  <c:v>29.274000000000001</c:v>
                </c:pt>
                <c:pt idx="15">
                  <c:v>30.2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בתי ספר על יסודיים -   POST-PRIMARY SCHOOLS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גיליון1!$A$2:$A$17</c:f>
              <c:strCache>
                <c:ptCount val="16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  <c:pt idx="14">
                  <c:v>תשע"ה
2014/15</c:v>
                </c:pt>
                <c:pt idx="15">
                  <c:v>תשע"ו
2015/16</c:v>
                </c:pt>
              </c:strCache>
            </c:strRef>
          </c:cat>
          <c:val>
            <c:numRef>
              <c:f>גיליון1!$D$2:$D$17</c:f>
              <c:numCache>
                <c:formatCode>0.0</c:formatCode>
                <c:ptCount val="16"/>
                <c:pt idx="0">
                  <c:v>25.2</c:v>
                </c:pt>
                <c:pt idx="1">
                  <c:v>25.3</c:v>
                </c:pt>
                <c:pt idx="2">
                  <c:v>20.5</c:v>
                </c:pt>
                <c:pt idx="3">
                  <c:v>20</c:v>
                </c:pt>
                <c:pt idx="4">
                  <c:v>19.466000000000001</c:v>
                </c:pt>
                <c:pt idx="5">
                  <c:v>18.809000000000001</c:v>
                </c:pt>
                <c:pt idx="6">
                  <c:v>18.259</c:v>
                </c:pt>
                <c:pt idx="7">
                  <c:v>17.902000000000001</c:v>
                </c:pt>
                <c:pt idx="8">
                  <c:v>17.600000000000001</c:v>
                </c:pt>
                <c:pt idx="9">
                  <c:v>17.856000000000002</c:v>
                </c:pt>
                <c:pt idx="10">
                  <c:v>17.8</c:v>
                </c:pt>
                <c:pt idx="11">
                  <c:v>17.591999999999999</c:v>
                </c:pt>
                <c:pt idx="12">
                  <c:v>17.626999999999999</c:v>
                </c:pt>
                <c:pt idx="13">
                  <c:v>18.006</c:v>
                </c:pt>
                <c:pt idx="14">
                  <c:v>18.353000000000002</c:v>
                </c:pt>
                <c:pt idx="15">
                  <c:v>19.100000000000001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133248"/>
        <c:axId val="114134400"/>
      </c:lineChart>
      <c:catAx>
        <c:axId val="11413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e-IL"/>
          </a:p>
        </c:txPr>
        <c:crossAx val="114134400"/>
        <c:crosses val="autoZero"/>
        <c:auto val="1"/>
        <c:lblAlgn val="ctr"/>
        <c:lblOffset val="100"/>
        <c:noMultiLvlLbl val="0"/>
      </c:catAx>
      <c:valAx>
        <c:axId val="1141344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1413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0958266968772E-2"/>
          <c:y val="0.12668492070564283"/>
          <c:w val="0.88679253557505988"/>
          <c:h val="0.6967509970863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'אוניברסיטת תל-אביב'!$F$3</c:f>
              <c:strCache>
                <c:ptCount val="1"/>
                <c:pt idx="0">
                  <c:v>סטודנטים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invertIfNegative val="0"/>
          <c:dLbls>
            <c:dLbl>
              <c:idx val="13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45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 sz="102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'אוניברסיטת תל-אביב'!$E$4:$E$11</c:f>
              <c:strCache>
                <c:ptCount val="8"/>
                <c:pt idx="0">
                  <c:v>תש"ל             1969/70</c:v>
                </c:pt>
                <c:pt idx="1">
                  <c:v>תש"ם              1979/80</c:v>
                </c:pt>
                <c:pt idx="2">
                  <c:v>תש"ן              1989/90</c:v>
                </c:pt>
                <c:pt idx="3">
                  <c:v>תש"ס            1999/00</c:v>
                </c:pt>
                <c:pt idx="4">
                  <c:v>תש"ע            2009/10</c:v>
                </c:pt>
                <c:pt idx="5">
                  <c:v>תשע"ג           2012/13</c:v>
                </c:pt>
                <c:pt idx="6">
                  <c:v>תשע"ד          2013/14</c:v>
                </c:pt>
                <c:pt idx="7">
                  <c:v>תשע"ה          2014/15</c:v>
                </c:pt>
              </c:strCache>
            </c:strRef>
          </c:cat>
          <c:val>
            <c:numRef>
              <c:f>'אוניברסיטת תל-אביב'!$F$4:$F$11</c:f>
              <c:numCache>
                <c:formatCode>0.0</c:formatCode>
                <c:ptCount val="8"/>
                <c:pt idx="0">
                  <c:v>10.685</c:v>
                </c:pt>
                <c:pt idx="1">
                  <c:v>14.159000000000001</c:v>
                </c:pt>
                <c:pt idx="2">
                  <c:v>19.161999999999999</c:v>
                </c:pt>
                <c:pt idx="3">
                  <c:v>26.466000000000001</c:v>
                </c:pt>
                <c:pt idx="4">
                  <c:v>26.344999999999999</c:v>
                </c:pt>
                <c:pt idx="5">
                  <c:v>28.13</c:v>
                </c:pt>
                <c:pt idx="6">
                  <c:v>27.181999999999999</c:v>
                </c:pt>
                <c:pt idx="7">
                  <c:v>26.727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320453248"/>
        <c:axId val="320459136"/>
      </c:barChart>
      <c:catAx>
        <c:axId val="3204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320459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459136"/>
        <c:scaling>
          <c:orientation val="minMax"/>
          <c:max val="32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00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100" b="1">
                    <a:solidFill>
                      <a:schemeClr val="bg1">
                        <a:lumMod val="65000"/>
                      </a:schemeClr>
                    </a:solidFill>
                  </a:rPr>
                  <a:t>סטודנטים</a:t>
                </a:r>
              </a:p>
              <a:p>
                <a:pPr algn="ctr">
                  <a:defRPr sz="1100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100" b="1">
                    <a:solidFill>
                      <a:schemeClr val="bg1">
                        <a:lumMod val="65000"/>
                      </a:schemeClr>
                    </a:solidFill>
                  </a:rPr>
                  <a:t>(אלפים)</a:t>
                </a:r>
              </a:p>
            </c:rich>
          </c:tx>
          <c:layout>
            <c:manualLayout>
              <c:xMode val="edge"/>
              <c:yMode val="edge"/>
              <c:x val="3.5577557120548636E-2"/>
              <c:y val="9.4656373116877093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320453248"/>
        <c:crosses val="autoZero"/>
        <c:crossBetween val="between"/>
        <c:majorUnit val="8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2700">
      <a:noFill/>
      <a:prstDash val="solid"/>
      <a:miter lim="800000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03358029089519E-2"/>
          <c:y val="5.0535324195958388E-2"/>
          <c:w val="0.88548391317401842"/>
          <c:h val="0.79942243215409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גיליון1!$A$2:$A$4</c:f>
              <c:strCache>
                <c:ptCount val="3"/>
                <c:pt idx="0">
                  <c:v>תל-אביב-יפו</c:v>
                </c:pt>
                <c:pt idx="1">
                  <c:v>ירושלים</c:v>
                </c:pt>
                <c:pt idx="2">
                  <c:v>חיפה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0.11</c:v>
                </c:pt>
                <c:pt idx="1">
                  <c:v>0.09</c:v>
                </c:pt>
                <c:pt idx="2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930048"/>
        <c:axId val="114934144"/>
      </c:barChart>
      <c:catAx>
        <c:axId val="11493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934144"/>
        <c:crosses val="autoZero"/>
        <c:auto val="1"/>
        <c:lblAlgn val="ctr"/>
        <c:lblOffset val="100"/>
        <c:noMultiLvlLbl val="0"/>
      </c:catAx>
      <c:valAx>
        <c:axId val="114934144"/>
        <c:scaling>
          <c:orientation val="minMax"/>
          <c:max val="0.15000000000000002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1493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38732901367891E-2"/>
          <c:y val="3.4016239162650216E-2"/>
          <c:w val="0.96832253419726422"/>
          <c:h val="0.7014353051064291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גיליון1!$A$1:$T$1</c:f>
              <c:numCache>
                <c:formatCode>General</c:formatCode>
                <c:ptCount val="20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גיליון1!$A$2:$T$2</c:f>
              <c:numCache>
                <c:formatCode>General</c:formatCode>
                <c:ptCount val="20"/>
                <c:pt idx="0">
                  <c:v>173.1</c:v>
                </c:pt>
                <c:pt idx="1">
                  <c:v>237.1</c:v>
                </c:pt>
                <c:pt idx="2">
                  <c:v>232.9</c:v>
                </c:pt>
                <c:pt idx="3">
                  <c:v>266.3</c:v>
                </c:pt>
                <c:pt idx="4">
                  <c:v>336.9</c:v>
                </c:pt>
                <c:pt idx="5">
                  <c:v>331</c:v>
                </c:pt>
                <c:pt idx="6">
                  <c:v>318.2</c:v>
                </c:pt>
                <c:pt idx="7">
                  <c:v>329.6</c:v>
                </c:pt>
                <c:pt idx="8">
                  <c:v>324.7</c:v>
                </c:pt>
                <c:pt idx="9">
                  <c:v>337.8</c:v>
                </c:pt>
                <c:pt idx="10">
                  <c:v>352.3</c:v>
                </c:pt>
                <c:pt idx="11">
                  <c:v>366.2</c:v>
                </c:pt>
                <c:pt idx="12">
                  <c:v>374.5</c:v>
                </c:pt>
                <c:pt idx="13">
                  <c:v>371.7</c:v>
                </c:pt>
                <c:pt idx="14">
                  <c:v>397.8</c:v>
                </c:pt>
                <c:pt idx="15">
                  <c:v>392.2</c:v>
                </c:pt>
                <c:pt idx="16">
                  <c:v>394.7</c:v>
                </c:pt>
                <c:pt idx="17">
                  <c:v>387.8</c:v>
                </c:pt>
                <c:pt idx="18">
                  <c:v>407.3</c:v>
                </c:pt>
                <c:pt idx="19">
                  <c:v>406.7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4666880"/>
        <c:axId val="114678016"/>
      </c:barChart>
      <c:catAx>
        <c:axId val="1146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he-IL"/>
          </a:p>
        </c:txPr>
        <c:crossAx val="114678016"/>
        <c:crosses val="autoZero"/>
        <c:auto val="1"/>
        <c:lblAlgn val="ctr"/>
        <c:lblOffset val="100"/>
        <c:noMultiLvlLbl val="0"/>
      </c:catAx>
      <c:valAx>
        <c:axId val="11467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1466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21659397033594"/>
          <c:y val="0"/>
          <c:w val="0.41945586100595633"/>
          <c:h val="0.92510548387594427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אוכלוסייה, לפי קבוצות אוכלוסייה ודת</c:v>
                </c:pt>
              </c:strCache>
            </c:strRef>
          </c:tx>
          <c:dPt>
            <c:idx val="0"/>
            <c:bubble3D val="0"/>
            <c:spPr>
              <a:effectLst>
                <a:outerShdw blurRad="50800" dist="38100" dir="2700000" algn="tl" rotWithShape="0">
                  <a:schemeClr val="bg1">
                    <a:lumMod val="50000"/>
                    <a:alpha val="24000"/>
                  </a:schemeClr>
                </a:outerShdw>
              </a:effectLst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6.9411479593658329E-2"/>
                  <c:y val="-0.10990667794570634"/>
                </c:manualLayout>
              </c:layout>
              <c:tx>
                <c:rich>
                  <a:bodyPr/>
                  <a:lstStyle/>
                  <a:p>
                    <a:r>
                      <a:rPr lang="he-IL" sz="1108" dirty="0">
                        <a:solidFill>
                          <a:schemeClr val="tx1"/>
                        </a:solidFill>
                      </a:rPr>
                      <a:t>יהודים </a:t>
                    </a:r>
                  </a:p>
                  <a:p>
                    <a:r>
                      <a:rPr lang="he-IL" sz="1108" dirty="0" smtClean="0">
                        <a:solidFill>
                          <a:schemeClr val="tx1"/>
                        </a:solidFill>
                      </a:rPr>
                      <a:t>393,200</a:t>
                    </a:r>
                    <a:endParaRPr lang="he-IL" sz="1108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he-IL" sz="1108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(91%)</a:t>
                    </a:r>
                    <a:endParaRPr lang="he-IL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73166521594607"/>
                  <c:y val="-0.2733298707710029"/>
                </c:manualLayout>
              </c:layout>
              <c:tx>
                <c:rich>
                  <a:bodyPr/>
                  <a:lstStyle/>
                  <a:p>
                    <a:r>
                      <a:rPr lang="he-IL" sz="1108" dirty="0">
                        <a:solidFill>
                          <a:schemeClr val="tx1"/>
                        </a:solidFill>
                      </a:rPr>
                      <a:t>מוסלמים</a:t>
                    </a:r>
                  </a:p>
                  <a:p>
                    <a:r>
                      <a:rPr lang="he-IL" sz="1108" dirty="0" smtClean="0">
                        <a:solidFill>
                          <a:schemeClr val="tx1"/>
                        </a:solidFill>
                      </a:rPr>
                      <a:t>14,900</a:t>
                    </a:r>
                    <a:endParaRPr lang="he-IL" sz="1108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he-IL" sz="1108" dirty="0"/>
                      <a:t> </a:t>
                    </a:r>
                    <a:r>
                      <a:rPr lang="he-IL" sz="1108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(3%)</a:t>
                    </a:r>
                    <a:endParaRPr lang="he-IL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49392803114264E-2"/>
                  <c:y val="-6.8257581211656843E-2"/>
                </c:manualLayout>
              </c:layout>
              <c:tx>
                <c:rich>
                  <a:bodyPr/>
                  <a:lstStyle/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נוצרים ערבים</a:t>
                    </a:r>
                  </a:p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 3,200</a:t>
                    </a:r>
                  </a:p>
                  <a:p>
                    <a:r>
                      <a:rPr lang="he-IL" sz="1108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(1%)</a:t>
                    </a:r>
                    <a:endParaRPr lang="he-IL" sz="12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40853764011548E-2"/>
                  <c:y val="8.6843248774818596E-2"/>
                </c:manualLayout>
              </c:layout>
              <c:tx>
                <c:rich>
                  <a:bodyPr/>
                  <a:lstStyle/>
                  <a:p>
                    <a:r>
                      <a:rPr lang="he-IL" sz="1108" dirty="0">
                        <a:solidFill>
                          <a:schemeClr val="tx1"/>
                        </a:solidFill>
                      </a:rPr>
                      <a:t>ללא סיווג דת, נוצרים שאינם ערבים, דרוזים</a:t>
                    </a:r>
                  </a:p>
                  <a:p>
                    <a:r>
                      <a:rPr lang="he-IL" sz="1108" dirty="0" smtClean="0">
                        <a:solidFill>
                          <a:schemeClr val="tx1"/>
                        </a:solidFill>
                      </a:rPr>
                      <a:t>21,600</a:t>
                    </a:r>
                    <a:endParaRPr lang="he-IL" sz="1108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he-IL" sz="1108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(5%)</a:t>
                    </a:r>
                    <a:endParaRPr lang="he-IL" sz="120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8" b="1">
                    <a:solidFill>
                      <a:srgbClr val="002060"/>
                    </a:solidFill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50000"/>
                    </a:schemeClr>
                  </a:solidFill>
                </a:ln>
              </c:spPr>
            </c:leaderLines>
          </c:dLbls>
          <c:cat>
            <c:strRef>
              <c:f>גיליון1!$A$2:$A$5</c:f>
              <c:strCache>
                <c:ptCount val="4"/>
                <c:pt idx="0">
                  <c:v>יהודים</c:v>
                </c:pt>
                <c:pt idx="1">
                  <c:v>מוסלמים</c:v>
                </c:pt>
                <c:pt idx="2">
                  <c:v>נוצרים ערבים</c:v>
                </c:pt>
                <c:pt idx="3">
                  <c:v>ללא סיווג דת, נוצרים שאינם ערבים, דרוזים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393.2</c:v>
                </c:pt>
                <c:pt idx="1">
                  <c:v>14.9</c:v>
                </c:pt>
                <c:pt idx="2">
                  <c:v>3.2</c:v>
                </c:pt>
                <c:pt idx="3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 w="31265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38732901367891E-2"/>
          <c:y val="3.4016239162650216E-2"/>
          <c:w val="0.96832253419726422"/>
          <c:h val="0.70898938398633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מועסקים תושבי  ת"א - יפו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גיליון1!$B$1:$L$1</c:f>
              <c:numCache>
                <c:formatCode>General</c:formatCode>
                <c:ptCount val="11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גיליון1!$B$2:$L$2</c:f>
              <c:numCache>
                <c:formatCode>General</c:formatCode>
                <c:ptCount val="11"/>
                <c:pt idx="0">
                  <c:v>66.599999999999994</c:v>
                </c:pt>
                <c:pt idx="1">
                  <c:v>53.9</c:v>
                </c:pt>
                <c:pt idx="2">
                  <c:v>40.6</c:v>
                </c:pt>
                <c:pt idx="3">
                  <c:v>36.1</c:v>
                </c:pt>
                <c:pt idx="4">
                  <c:v>34.5</c:v>
                </c:pt>
                <c:pt idx="5">
                  <c:v>36.1</c:v>
                </c:pt>
                <c:pt idx="6">
                  <c:v>34.299999999999997</c:v>
                </c:pt>
                <c:pt idx="7">
                  <c:v>35.799999999999997</c:v>
                </c:pt>
                <c:pt idx="8">
                  <c:v>36.1</c:v>
                </c:pt>
                <c:pt idx="9">
                  <c:v>37.200000000000003</c:v>
                </c:pt>
                <c:pt idx="10">
                  <c:v>38.1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מועסקים שאינם תושבי ת"א - יפו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גיליון1!$B$1:$L$1</c:f>
              <c:numCache>
                <c:formatCode>General</c:formatCode>
                <c:ptCount val="11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גיליון1!$B$3:$L$3</c:f>
              <c:numCache>
                <c:formatCode>General</c:formatCode>
                <c:ptCount val="11"/>
                <c:pt idx="0">
                  <c:v>33.4</c:v>
                </c:pt>
                <c:pt idx="1">
                  <c:v>46.1</c:v>
                </c:pt>
                <c:pt idx="2">
                  <c:v>59.4</c:v>
                </c:pt>
                <c:pt idx="3">
                  <c:v>63.9</c:v>
                </c:pt>
                <c:pt idx="4">
                  <c:v>65.5</c:v>
                </c:pt>
                <c:pt idx="5">
                  <c:v>63.9</c:v>
                </c:pt>
                <c:pt idx="6">
                  <c:v>65.7</c:v>
                </c:pt>
                <c:pt idx="7">
                  <c:v>64.2</c:v>
                </c:pt>
                <c:pt idx="8">
                  <c:v>63.9</c:v>
                </c:pt>
                <c:pt idx="9">
                  <c:v>62.8</c:v>
                </c:pt>
                <c:pt idx="10">
                  <c:v>61.9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4777088"/>
        <c:axId val="114778880"/>
      </c:barChart>
      <c:catAx>
        <c:axId val="1147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14778880"/>
        <c:crosses val="autoZero"/>
        <c:auto val="1"/>
        <c:lblAlgn val="ctr"/>
        <c:lblOffset val="100"/>
        <c:noMultiLvlLbl val="0"/>
      </c:catAx>
      <c:valAx>
        <c:axId val="11477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14777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492158588368241"/>
          <c:y val="0.88900617719342567"/>
          <c:w val="0.65519934399040303"/>
          <c:h val="6.9150199346469002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64208658582904E-2"/>
          <c:y val="3.8229805741748862E-2"/>
          <c:w val="0.92629705844004917"/>
          <c:h val="0.7395711176124463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תל-אביב-יפו</c:v>
                </c:pt>
              </c:strCache>
            </c:strRef>
          </c:tx>
          <c:marker>
            <c:symbol val="none"/>
          </c:marker>
          <c:dLbls>
            <c:dLbl>
              <c:idx val="10"/>
              <c:layout>
                <c:manualLayout>
                  <c:x val="-1.8491749006536169E-2"/>
                  <c:y val="5.9494801895834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8491862383292694E-2"/>
                  <c:y val="3.5608440625938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גיליון1!$B$2:$B$18</c:f>
              <c:numCache>
                <c:formatCode>0.0</c:formatCode>
                <c:ptCount val="17"/>
                <c:pt idx="0">
                  <c:v>8</c:v>
                </c:pt>
                <c:pt idx="1">
                  <c:v>8.3000000000000007</c:v>
                </c:pt>
                <c:pt idx="2">
                  <c:v>8</c:v>
                </c:pt>
                <c:pt idx="3">
                  <c:v>10</c:v>
                </c:pt>
                <c:pt idx="4">
                  <c:v>9.1999999999999993</c:v>
                </c:pt>
                <c:pt idx="5">
                  <c:v>9.3000000000000007</c:v>
                </c:pt>
                <c:pt idx="6">
                  <c:v>6.9</c:v>
                </c:pt>
                <c:pt idx="7">
                  <c:v>5.9</c:v>
                </c:pt>
                <c:pt idx="8">
                  <c:v>5.4</c:v>
                </c:pt>
                <c:pt idx="9">
                  <c:v>4.4000000000000004</c:v>
                </c:pt>
                <c:pt idx="10">
                  <c:v>7.2</c:v>
                </c:pt>
                <c:pt idx="11">
                  <c:v>5.65</c:v>
                </c:pt>
                <c:pt idx="12">
                  <c:v>4.4000000000000004</c:v>
                </c:pt>
                <c:pt idx="13">
                  <c:v>5.9</c:v>
                </c:pt>
                <c:pt idx="14">
                  <c:v>5.2</c:v>
                </c:pt>
                <c:pt idx="15">
                  <c:v>4.5999999999999996</c:v>
                </c:pt>
                <c:pt idx="16">
                  <c:v>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ישראל</c:v>
                </c:pt>
              </c:strCache>
            </c:strRef>
          </c:tx>
          <c:marker>
            <c:symbol val="none"/>
          </c:marker>
          <c:dLbls>
            <c:dLbl>
              <c:idx val="15"/>
              <c:layout>
                <c:manualLayout>
                  <c:x val="-1.4172207955646908E-2"/>
                  <c:y val="-3.2342599793438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גיליון1!$C$2:$C$18</c:f>
              <c:numCache>
                <c:formatCode>0.0</c:formatCode>
                <c:ptCount val="17"/>
                <c:pt idx="0">
                  <c:v>8.9</c:v>
                </c:pt>
                <c:pt idx="1">
                  <c:v>8.8000000000000007</c:v>
                </c:pt>
                <c:pt idx="2">
                  <c:v>9.3000000000000007</c:v>
                </c:pt>
                <c:pt idx="3">
                  <c:v>10.3</c:v>
                </c:pt>
                <c:pt idx="4">
                  <c:v>10.7</c:v>
                </c:pt>
                <c:pt idx="5">
                  <c:v>10.4</c:v>
                </c:pt>
                <c:pt idx="6">
                  <c:v>9</c:v>
                </c:pt>
                <c:pt idx="7">
                  <c:v>8.4</c:v>
                </c:pt>
                <c:pt idx="8">
                  <c:v>7.3</c:v>
                </c:pt>
                <c:pt idx="9">
                  <c:v>6.1</c:v>
                </c:pt>
                <c:pt idx="10">
                  <c:v>7.6</c:v>
                </c:pt>
                <c:pt idx="11">
                  <c:v>6.64</c:v>
                </c:pt>
                <c:pt idx="12">
                  <c:v>5.6</c:v>
                </c:pt>
                <c:pt idx="13">
                  <c:v>6.9</c:v>
                </c:pt>
                <c:pt idx="14">
                  <c:v>6.2</c:v>
                </c:pt>
                <c:pt idx="15">
                  <c:v>5.9</c:v>
                </c:pt>
                <c:pt idx="16">
                  <c:v>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58112"/>
        <c:axId val="115259648"/>
      </c:lineChart>
      <c:catAx>
        <c:axId val="11525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15259648"/>
        <c:crosses val="autoZero"/>
        <c:auto val="1"/>
        <c:lblAlgn val="ctr"/>
        <c:lblOffset val="100"/>
        <c:noMultiLvlLbl val="0"/>
      </c:catAx>
      <c:valAx>
        <c:axId val="1152596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15258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569621831828261"/>
          <c:y val="0.91023579684561795"/>
          <c:w val="0.33580698740951115"/>
          <c:h val="7.0167615120953639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93654302931355E-2"/>
          <c:y val="0.10085471905166776"/>
          <c:w val="0.9243676127957009"/>
          <c:h val="0.63417496955696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תיירים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2216090675106326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4695039741404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גיליון1!$A$2:$A$26</c:f>
              <c:numCache>
                <c:formatCode>General</c:formatCode>
                <c:ptCount val="25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גיליון1!$B$2:$B$26</c:f>
              <c:numCache>
                <c:formatCode>General</c:formatCode>
                <c:ptCount val="25"/>
                <c:pt idx="0">
                  <c:v>87.1</c:v>
                </c:pt>
                <c:pt idx="1">
                  <c:v>241.8</c:v>
                </c:pt>
                <c:pt idx="2">
                  <c:v>512.70000000000005</c:v>
                </c:pt>
                <c:pt idx="3">
                  <c:v>381.1</c:v>
                </c:pt>
                <c:pt idx="4">
                  <c:v>527.29999999999995</c:v>
                </c:pt>
                <c:pt idx="5">
                  <c:v>485.4</c:v>
                </c:pt>
                <c:pt idx="6">
                  <c:v>460.9</c:v>
                </c:pt>
                <c:pt idx="7">
                  <c:v>451.2</c:v>
                </c:pt>
                <c:pt idx="8">
                  <c:v>527.9</c:v>
                </c:pt>
                <c:pt idx="9">
                  <c:v>569.29999999999995</c:v>
                </c:pt>
                <c:pt idx="10">
                  <c:v>254.3</c:v>
                </c:pt>
                <c:pt idx="11" formatCode="0.0">
                  <c:v>164.9</c:v>
                </c:pt>
                <c:pt idx="12" formatCode="0.0">
                  <c:v>217.2</c:v>
                </c:pt>
                <c:pt idx="13" formatCode="0.0">
                  <c:v>321.89999999999998</c:v>
                </c:pt>
                <c:pt idx="14" formatCode="0.0">
                  <c:v>455.1</c:v>
                </c:pt>
                <c:pt idx="15" formatCode="0.0">
                  <c:v>478.6</c:v>
                </c:pt>
                <c:pt idx="16" formatCode="0.0">
                  <c:v>602.79999999999995</c:v>
                </c:pt>
                <c:pt idx="17" formatCode="0.0">
                  <c:v>689.7</c:v>
                </c:pt>
                <c:pt idx="18" formatCode="0.0">
                  <c:v>593.5</c:v>
                </c:pt>
                <c:pt idx="19" formatCode="0.0">
                  <c:v>724.3</c:v>
                </c:pt>
                <c:pt idx="20" formatCode="0.0">
                  <c:v>740.8</c:v>
                </c:pt>
                <c:pt idx="21" formatCode="0.0">
                  <c:v>715.5</c:v>
                </c:pt>
                <c:pt idx="22" formatCode="0.0">
                  <c:v>741.1</c:v>
                </c:pt>
                <c:pt idx="23">
                  <c:v>708.8</c:v>
                </c:pt>
                <c:pt idx="24">
                  <c:v>705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ישראלים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398848092152627E-3"/>
                  <c:y val="-5.9062026027113849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5969587978855803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398848092152627E-3"/>
                  <c:y val="7.6148076014316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גיליון1!$A$2:$A$26</c:f>
              <c:numCache>
                <c:formatCode>General</c:formatCode>
                <c:ptCount val="25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גיליון1!$C$2:$C$26</c:f>
              <c:numCache>
                <c:formatCode>General</c:formatCode>
                <c:ptCount val="25"/>
                <c:pt idx="0">
                  <c:v>33.700000000000003</c:v>
                </c:pt>
                <c:pt idx="1">
                  <c:v>51.9</c:v>
                </c:pt>
                <c:pt idx="2">
                  <c:v>124.8</c:v>
                </c:pt>
                <c:pt idx="3">
                  <c:v>293.7</c:v>
                </c:pt>
                <c:pt idx="4">
                  <c:v>244.8</c:v>
                </c:pt>
                <c:pt idx="5">
                  <c:v>264</c:v>
                </c:pt>
                <c:pt idx="6">
                  <c:v>259.39999999999998</c:v>
                </c:pt>
                <c:pt idx="7">
                  <c:v>253.3</c:v>
                </c:pt>
                <c:pt idx="8">
                  <c:v>267.8</c:v>
                </c:pt>
                <c:pt idx="9">
                  <c:v>258.7</c:v>
                </c:pt>
                <c:pt idx="10">
                  <c:v>348.5</c:v>
                </c:pt>
                <c:pt idx="11" formatCode="0.0">
                  <c:v>384.1</c:v>
                </c:pt>
                <c:pt idx="12" formatCode="0.0">
                  <c:v>359.2</c:v>
                </c:pt>
                <c:pt idx="13" formatCode="0.0">
                  <c:v>354.8</c:v>
                </c:pt>
                <c:pt idx="14" formatCode="0.0">
                  <c:v>314.5</c:v>
                </c:pt>
                <c:pt idx="15" formatCode="0.0">
                  <c:v>326.10000000000002</c:v>
                </c:pt>
                <c:pt idx="16" formatCode="0.0">
                  <c:v>297</c:v>
                </c:pt>
                <c:pt idx="17" formatCode="0.0">
                  <c:v>255.3</c:v>
                </c:pt>
                <c:pt idx="18" formatCode="0.0">
                  <c:v>270.8</c:v>
                </c:pt>
                <c:pt idx="19" formatCode="0.0">
                  <c:v>274.7</c:v>
                </c:pt>
                <c:pt idx="20" formatCode="0.0">
                  <c:v>289.39999999999998</c:v>
                </c:pt>
                <c:pt idx="21" formatCode="0.0">
                  <c:v>310.8</c:v>
                </c:pt>
                <c:pt idx="22" formatCode="0.0">
                  <c:v>328.9</c:v>
                </c:pt>
                <c:pt idx="23">
                  <c:v>376.6</c:v>
                </c:pt>
                <c:pt idx="24">
                  <c:v>426.9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15198976"/>
        <c:axId val="115208960"/>
      </c:barChart>
      <c:catAx>
        <c:axId val="11519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he-IL"/>
          </a:p>
        </c:txPr>
        <c:crossAx val="115208960"/>
        <c:crosses val="autoZero"/>
        <c:auto val="1"/>
        <c:lblAlgn val="ctr"/>
        <c:lblOffset val="100"/>
        <c:noMultiLvlLbl val="0"/>
      </c:catAx>
      <c:valAx>
        <c:axId val="1152089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5198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204713071773157"/>
          <c:y val="0.89630231144875505"/>
          <c:w val="0.37494090236560601"/>
          <c:h val="6.7509243989960166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7316555470446"/>
          <c:y val="4.035858764010309E-2"/>
          <c:w val="0.57913320303591997"/>
          <c:h val="0.91561386220705721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פדיון מתיירים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9176085698080322"/>
                  <c:y val="0.143185162137809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379023675731939E-2"/>
                  <c:y val="-0.181867293914808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667621726240938E-2"/>
                  <c:y val="-8.74966668775597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933324659833119"/>
                  <c:y val="-5.26175447476201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884881942942012"/>
                  <c:y val="-1.15788990165729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055604932785247"/>
                  <c:y val="3.372441006982873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6.6%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903740958606939"/>
                  <c:y val="0.173120140610821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ת"א-יפו</c:v>
                </c:pt>
                <c:pt idx="1">
                  <c:v>ירושלים</c:v>
                </c:pt>
                <c:pt idx="2">
                  <c:v>חיפה</c:v>
                </c:pt>
                <c:pt idx="3">
                  <c:v>אילת</c:v>
                </c:pt>
                <c:pt idx="4">
                  <c:v>טבריה</c:v>
                </c:pt>
                <c:pt idx="5">
                  <c:v>ים המלח</c:v>
                </c:pt>
                <c:pt idx="6">
                  <c:v>אחר</c:v>
                </c:pt>
              </c:strCache>
            </c:strRef>
          </c:cat>
          <c:val>
            <c:numRef>
              <c:f>גיליון1!$B$2:$B$8</c:f>
              <c:numCache>
                <c:formatCode>0.00</c:formatCode>
                <c:ptCount val="7"/>
                <c:pt idx="0">
                  <c:v>0.3530659160696008</c:v>
                </c:pt>
                <c:pt idx="1">
                  <c:v>0.28204042988741046</c:v>
                </c:pt>
                <c:pt idx="2">
                  <c:v>2.3946468781985676E-2</c:v>
                </c:pt>
                <c:pt idx="3">
                  <c:v>6.0071033776867962E-2</c:v>
                </c:pt>
                <c:pt idx="4">
                  <c:v>5.0011054247697036E-2</c:v>
                </c:pt>
                <c:pt idx="5">
                  <c:v>5.1650460593654045E-2</c:v>
                </c:pt>
                <c:pt idx="6">
                  <c:v>0.17921463664278398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15661029635032E-2"/>
          <c:y val="0.76972208883273585"/>
          <c:w val="4.6242134614487798E-2"/>
          <c:h val="0.10299015197077135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פדיון מכלל האורחים (תיירים וישראלים)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ת"א-יפו</c:v>
                </c:pt>
                <c:pt idx="1">
                  <c:v>ירושלים</c:v>
                </c:pt>
                <c:pt idx="2">
                  <c:v>חיפה</c:v>
                </c:pt>
                <c:pt idx="3">
                  <c:v>אילת</c:v>
                </c:pt>
                <c:pt idx="4">
                  <c:v>טבריה</c:v>
                </c:pt>
                <c:pt idx="5">
                  <c:v>ים המלח</c:v>
                </c:pt>
                <c:pt idx="6">
                  <c:v>אחר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766502732964816"/>
          <c:y val="8.3253688154547395E-2"/>
          <c:w val="0.75274606309774728"/>
          <c:h val="0.72924990559132463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he-I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4982511635289"/>
          <c:y val="8.2912272786016969E-2"/>
          <c:w val="0.81537558885052974"/>
          <c:h val="0.7728211604606291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תיאטרונים  </c:v>
                </c:pt>
              </c:strCache>
            </c:strRef>
          </c:tx>
          <c:spPr>
            <a:ln>
              <a:solidFill>
                <a:srgbClr val="3333CC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5.7595392368610509E-3"/>
                  <c:y val="7.19874662452471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1,661,000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גיליון1!$B$2:$Q$2</c:f>
              <c:numCache>
                <c:formatCode>#,##0</c:formatCode>
                <c:ptCount val="16"/>
                <c:pt idx="0">
                  <c:v>1300714</c:v>
                </c:pt>
                <c:pt idx="1">
                  <c:v>1242666</c:v>
                </c:pt>
                <c:pt idx="2">
                  <c:v>1298676</c:v>
                </c:pt>
                <c:pt idx="3">
                  <c:v>1232011</c:v>
                </c:pt>
                <c:pt idx="4">
                  <c:v>1351214</c:v>
                </c:pt>
                <c:pt idx="5">
                  <c:v>1474386</c:v>
                </c:pt>
                <c:pt idx="6">
                  <c:v>1409050</c:v>
                </c:pt>
                <c:pt idx="7">
                  <c:v>1314702</c:v>
                </c:pt>
                <c:pt idx="8">
                  <c:v>1544890</c:v>
                </c:pt>
                <c:pt idx="9">
                  <c:v>1151706</c:v>
                </c:pt>
                <c:pt idx="10">
                  <c:v>1131933</c:v>
                </c:pt>
                <c:pt idx="11">
                  <c:v>1208307</c:v>
                </c:pt>
                <c:pt idx="12">
                  <c:v>1574362</c:v>
                </c:pt>
                <c:pt idx="13">
                  <c:v>1561590</c:v>
                </c:pt>
                <c:pt idx="14" formatCode="General">
                  <c:v>1541222</c:v>
                </c:pt>
                <c:pt idx="15">
                  <c:v>1661000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תזמורות  </c:v>
                </c:pt>
              </c:strCache>
            </c:strRef>
          </c:tx>
          <c:marker>
            <c:symbol val="none"/>
          </c:marker>
          <c:dLbls>
            <c:dLbl>
              <c:idx val="15"/>
              <c:layout>
                <c:manualLayout>
                  <c:x val="7.199424046076314E-3"/>
                  <c:y val="-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גיליון1!$B$3:$Q$3</c:f>
              <c:numCache>
                <c:formatCode>#,##0</c:formatCode>
                <c:ptCount val="16"/>
                <c:pt idx="0">
                  <c:v>480001</c:v>
                </c:pt>
                <c:pt idx="1">
                  <c:v>442591</c:v>
                </c:pt>
                <c:pt idx="2">
                  <c:v>455934</c:v>
                </c:pt>
                <c:pt idx="3">
                  <c:v>527548</c:v>
                </c:pt>
                <c:pt idx="4">
                  <c:v>567962</c:v>
                </c:pt>
                <c:pt idx="5">
                  <c:v>552115</c:v>
                </c:pt>
                <c:pt idx="6">
                  <c:v>543093</c:v>
                </c:pt>
                <c:pt idx="7">
                  <c:v>547684</c:v>
                </c:pt>
                <c:pt idx="8">
                  <c:v>609167</c:v>
                </c:pt>
                <c:pt idx="9">
                  <c:v>397239</c:v>
                </c:pt>
                <c:pt idx="10">
                  <c:v>421243</c:v>
                </c:pt>
                <c:pt idx="11">
                  <c:v>505809</c:v>
                </c:pt>
                <c:pt idx="12">
                  <c:v>383991</c:v>
                </c:pt>
                <c:pt idx="13">
                  <c:v>475567</c:v>
                </c:pt>
                <c:pt idx="14">
                  <c:v>381770</c:v>
                </c:pt>
                <c:pt idx="15">
                  <c:v>395182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מוזיאונים  </c:v>
                </c:pt>
              </c:strCache>
            </c:strRef>
          </c:tx>
          <c:marker>
            <c:symbol val="none"/>
          </c:marker>
          <c:dLbls>
            <c:dLbl>
              <c:idx val="15"/>
              <c:layout>
                <c:manualLayout>
                  <c:x val="-5.7595392368610509E-3"/>
                  <c:y val="0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009900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גיליון1!$B$4:$Q$4</c:f>
              <c:numCache>
                <c:formatCode>#,##0</c:formatCode>
                <c:ptCount val="16"/>
                <c:pt idx="0">
                  <c:v>1012986</c:v>
                </c:pt>
                <c:pt idx="1">
                  <c:v>1102196</c:v>
                </c:pt>
                <c:pt idx="2">
                  <c:v>920994</c:v>
                </c:pt>
                <c:pt idx="3">
                  <c:v>971902</c:v>
                </c:pt>
                <c:pt idx="4">
                  <c:v>957204</c:v>
                </c:pt>
                <c:pt idx="5">
                  <c:v>1036866</c:v>
                </c:pt>
                <c:pt idx="6">
                  <c:v>1123275</c:v>
                </c:pt>
                <c:pt idx="7">
                  <c:v>1217634</c:v>
                </c:pt>
                <c:pt idx="8">
                  <c:v>1233802</c:v>
                </c:pt>
                <c:pt idx="9">
                  <c:v>1303402</c:v>
                </c:pt>
                <c:pt idx="10">
                  <c:v>1442343</c:v>
                </c:pt>
                <c:pt idx="11">
                  <c:v>1511004</c:v>
                </c:pt>
                <c:pt idx="12">
                  <c:v>1446449</c:v>
                </c:pt>
                <c:pt idx="13">
                  <c:v>1574050</c:v>
                </c:pt>
                <c:pt idx="14" formatCode="General">
                  <c:v>1538038</c:v>
                </c:pt>
                <c:pt idx="15">
                  <c:v>1471889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קולנוע  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15"/>
              <c:layout>
                <c:manualLayout>
                  <c:x val="8.63930885529157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גיליון1!$B$5:$Q$5</c:f>
              <c:numCache>
                <c:formatCode>#,##0</c:formatCode>
                <c:ptCount val="16"/>
                <c:pt idx="0">
                  <c:v>2442703</c:v>
                </c:pt>
                <c:pt idx="1">
                  <c:v>2351675</c:v>
                </c:pt>
                <c:pt idx="2">
                  <c:v>1861202</c:v>
                </c:pt>
                <c:pt idx="3">
                  <c:v>1506579</c:v>
                </c:pt>
                <c:pt idx="4">
                  <c:v>1555743</c:v>
                </c:pt>
                <c:pt idx="5">
                  <c:v>1272867</c:v>
                </c:pt>
                <c:pt idx="6">
                  <c:v>1239186</c:v>
                </c:pt>
                <c:pt idx="7">
                  <c:v>1151615</c:v>
                </c:pt>
                <c:pt idx="8">
                  <c:v>941581</c:v>
                </c:pt>
                <c:pt idx="9">
                  <c:v>909247</c:v>
                </c:pt>
                <c:pt idx="10">
                  <c:v>823261</c:v>
                </c:pt>
                <c:pt idx="11">
                  <c:v>801754</c:v>
                </c:pt>
                <c:pt idx="12">
                  <c:v>810971</c:v>
                </c:pt>
                <c:pt idx="13">
                  <c:v>781825</c:v>
                </c:pt>
                <c:pt idx="14">
                  <c:v>817793</c:v>
                </c:pt>
                <c:pt idx="15">
                  <c:v>818300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22496"/>
        <c:axId val="115732480"/>
      </c:lineChart>
      <c:catAx>
        <c:axId val="115722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5732480"/>
        <c:crosses val="autoZero"/>
        <c:auto val="1"/>
        <c:lblAlgn val="ctr"/>
        <c:lblOffset val="100"/>
        <c:noMultiLvlLbl val="0"/>
      </c:catAx>
      <c:valAx>
        <c:axId val="115732480"/>
        <c:scaling>
          <c:orientation val="minMax"/>
          <c:max val="25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5722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846351819413508"/>
          <c:y val="0.1020153089566012"/>
          <c:w val="0.18035146794555648"/>
          <c:h val="0.239299374899387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62249508228319E-2"/>
          <c:y val="3.4989991695837941E-2"/>
          <c:w val="0.93109901759040381"/>
          <c:h val="0.7113124436267910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3.4942489640198859E-2"/>
                  <c:y val="-6.075760885325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822259258629386E-2"/>
                  <c:y val="-5.178967873626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141913686275123E-2"/>
                  <c:y val="-3.385381850227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784102311185184E-2"/>
                  <c:y val="-2.1896578346285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457163426925847E-2"/>
                  <c:y val="1.696445216068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8336933045356373E-2"/>
                  <c:y val="1.696445216068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3.6790757526799432E-4"/>
                  <c:y val="-3.0864508463278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0000FF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גיליון1!$B$2:$B$29</c:f>
              <c:numCache>
                <c:formatCode>General</c:formatCode>
                <c:ptCount val="28"/>
                <c:pt idx="0">
                  <c:v>176</c:v>
                </c:pt>
                <c:pt idx="1">
                  <c:v>246</c:v>
                </c:pt>
                <c:pt idx="2">
                  <c:v>280</c:v>
                </c:pt>
                <c:pt idx="3">
                  <c:v>409</c:v>
                </c:pt>
                <c:pt idx="4">
                  <c:v>304</c:v>
                </c:pt>
                <c:pt idx="5">
                  <c:v>321</c:v>
                </c:pt>
                <c:pt idx="6">
                  <c:v>461</c:v>
                </c:pt>
                <c:pt idx="7">
                  <c:v>617</c:v>
                </c:pt>
                <c:pt idx="8">
                  <c:v>674</c:v>
                </c:pt>
                <c:pt idx="9">
                  <c:v>679</c:v>
                </c:pt>
                <c:pt idx="10">
                  <c:v>810.1</c:v>
                </c:pt>
                <c:pt idx="11">
                  <c:v>813.6</c:v>
                </c:pt>
                <c:pt idx="12">
                  <c:v>802.5</c:v>
                </c:pt>
                <c:pt idx="13">
                  <c:v>317.3</c:v>
                </c:pt>
                <c:pt idx="14">
                  <c:v>550</c:v>
                </c:pt>
                <c:pt idx="15">
                  <c:v>427.3</c:v>
                </c:pt>
                <c:pt idx="16">
                  <c:v>466.9</c:v>
                </c:pt>
                <c:pt idx="17">
                  <c:v>338.7</c:v>
                </c:pt>
                <c:pt idx="18">
                  <c:v>558.20000000000005</c:v>
                </c:pt>
                <c:pt idx="19">
                  <c:v>505.4</c:v>
                </c:pt>
                <c:pt idx="20">
                  <c:v>404.5</c:v>
                </c:pt>
                <c:pt idx="21">
                  <c:v>379</c:v>
                </c:pt>
                <c:pt idx="22">
                  <c:v>612.9</c:v>
                </c:pt>
                <c:pt idx="23">
                  <c:v>670.5</c:v>
                </c:pt>
                <c:pt idx="24">
                  <c:v>850.3</c:v>
                </c:pt>
                <c:pt idx="25">
                  <c:v>726.2</c:v>
                </c:pt>
                <c:pt idx="26" formatCode="0.0">
                  <c:v>525.9</c:v>
                </c:pt>
                <c:pt idx="27" formatCode="0">
                  <c:v>602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למגורים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89704823614111E-2"/>
                  <c:y val="1.9953762199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9762419006478E-2"/>
                  <c:y val="4.087893247266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457163426925871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89704823614111E-2"/>
                  <c:y val="6.778272282364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57739380849532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743065594122551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1216702663786896E-2"/>
                  <c:y val="-9.93933819029524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457163426925847E-2"/>
                  <c:y val="2.2943072238677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336933045356373E-2"/>
                  <c:y val="-1.591795826829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206272002176834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9697624190064794E-2"/>
                  <c:y val="-2.4885888385282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4.6461568113920965E-2"/>
                  <c:y val="1.696445216068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4.0702028877060016E-2"/>
                  <c:y val="1.9953762199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1983526357261602E-2"/>
                  <c:y val="2.8921692316672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6223987120400553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3423411166476761E-2"/>
                  <c:y val="-2.4885888385282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9.6013106353065505E-3"/>
                  <c:y val="-4.880036869726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FF6600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גיליון1!$C$2:$C$29</c:f>
              <c:numCache>
                <c:formatCode>General</c:formatCode>
                <c:ptCount val="28"/>
                <c:pt idx="0">
                  <c:v>127</c:v>
                </c:pt>
                <c:pt idx="1">
                  <c:v>197</c:v>
                </c:pt>
                <c:pt idx="2">
                  <c:v>156</c:v>
                </c:pt>
                <c:pt idx="3">
                  <c:v>194</c:v>
                </c:pt>
                <c:pt idx="4">
                  <c:v>130</c:v>
                </c:pt>
                <c:pt idx="5">
                  <c:v>143</c:v>
                </c:pt>
                <c:pt idx="6">
                  <c:v>175</c:v>
                </c:pt>
                <c:pt idx="7">
                  <c:v>327</c:v>
                </c:pt>
                <c:pt idx="8">
                  <c:v>346</c:v>
                </c:pt>
                <c:pt idx="9">
                  <c:v>360</c:v>
                </c:pt>
                <c:pt idx="10">
                  <c:v>420.3</c:v>
                </c:pt>
                <c:pt idx="11">
                  <c:v>501.2</c:v>
                </c:pt>
                <c:pt idx="12">
                  <c:v>415.7</c:v>
                </c:pt>
                <c:pt idx="13">
                  <c:v>236.4</c:v>
                </c:pt>
                <c:pt idx="14">
                  <c:v>364</c:v>
                </c:pt>
                <c:pt idx="15">
                  <c:v>387.2</c:v>
                </c:pt>
                <c:pt idx="16">
                  <c:v>403.3</c:v>
                </c:pt>
                <c:pt idx="17">
                  <c:v>216.9</c:v>
                </c:pt>
                <c:pt idx="18">
                  <c:v>411.7</c:v>
                </c:pt>
                <c:pt idx="19">
                  <c:v>317.89999999999998</c:v>
                </c:pt>
                <c:pt idx="20">
                  <c:v>297.39999999999998</c:v>
                </c:pt>
                <c:pt idx="21">
                  <c:v>288.10000000000002</c:v>
                </c:pt>
                <c:pt idx="22">
                  <c:v>431.1</c:v>
                </c:pt>
                <c:pt idx="23">
                  <c:v>482.3</c:v>
                </c:pt>
                <c:pt idx="24">
                  <c:v>500</c:v>
                </c:pt>
                <c:pt idx="25">
                  <c:v>433.3</c:v>
                </c:pt>
                <c:pt idx="26" formatCode="0.0">
                  <c:v>365.9</c:v>
                </c:pt>
                <c:pt idx="27" formatCode="0">
                  <c:v>365.4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למגורים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7656672505569631E-2"/>
                  <c:y val="1.292888360803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897133268708582E-2"/>
                  <c:y val="2.7875433803023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03180784907287E-2"/>
                  <c:y val="3.6843363920016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6272002176834E-2"/>
                  <c:y val="-2.5932146898932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43065594122551E-2"/>
                  <c:y val="-3.788938705492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822259258629386E-2"/>
                  <c:y val="-1.9953526820937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863295975692076E-2"/>
                  <c:y val="3.9832673959013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017278617710584E-2"/>
                  <c:y val="-3.1910766976927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370770338372931E-2"/>
                  <c:y val="2.18968137250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1051115910727142E-2"/>
                  <c:y val="2.488612376402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697624190064794E-2"/>
                  <c:y val="3.6843363920016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9776817854571529E-2"/>
                  <c:y val="-2.2942836859934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8.6393088552915772E-3"/>
                  <c:y val="-2.89214569379296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00B050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גיליון1!$D$2:$D$29</c:f>
              <c:numCache>
                <c:formatCode>General</c:formatCode>
                <c:ptCount val="28"/>
                <c:pt idx="0">
                  <c:v>49</c:v>
                </c:pt>
                <c:pt idx="1">
                  <c:v>49</c:v>
                </c:pt>
                <c:pt idx="2">
                  <c:v>124</c:v>
                </c:pt>
                <c:pt idx="3">
                  <c:v>215</c:v>
                </c:pt>
                <c:pt idx="4">
                  <c:v>174</c:v>
                </c:pt>
                <c:pt idx="5">
                  <c:v>178</c:v>
                </c:pt>
                <c:pt idx="6">
                  <c:v>286</c:v>
                </c:pt>
                <c:pt idx="7">
                  <c:v>290</c:v>
                </c:pt>
                <c:pt idx="8">
                  <c:v>328</c:v>
                </c:pt>
                <c:pt idx="9">
                  <c:v>319</c:v>
                </c:pt>
                <c:pt idx="10">
                  <c:v>390</c:v>
                </c:pt>
                <c:pt idx="11">
                  <c:v>312.40000000000003</c:v>
                </c:pt>
                <c:pt idx="12">
                  <c:v>386.8</c:v>
                </c:pt>
                <c:pt idx="13">
                  <c:v>80.900000000000006</c:v>
                </c:pt>
                <c:pt idx="14">
                  <c:v>186</c:v>
                </c:pt>
                <c:pt idx="15">
                  <c:v>40.100000000000023</c:v>
                </c:pt>
                <c:pt idx="16">
                  <c:v>63.599999999999966</c:v>
                </c:pt>
                <c:pt idx="17">
                  <c:v>121.79999999999998</c:v>
                </c:pt>
                <c:pt idx="18">
                  <c:v>146.50000000000006</c:v>
                </c:pt>
                <c:pt idx="19">
                  <c:v>187.5</c:v>
                </c:pt>
                <c:pt idx="20">
                  <c:v>107.1</c:v>
                </c:pt>
                <c:pt idx="21">
                  <c:v>90.899999999999977</c:v>
                </c:pt>
                <c:pt idx="22">
                  <c:v>181.79999999999995</c:v>
                </c:pt>
                <c:pt idx="23">
                  <c:v>188.2</c:v>
                </c:pt>
                <c:pt idx="24">
                  <c:v>350.29999999999995</c:v>
                </c:pt>
                <c:pt idx="25">
                  <c:v>293</c:v>
                </c:pt>
                <c:pt idx="26" formatCode="0.0">
                  <c:v>160</c:v>
                </c:pt>
                <c:pt idx="27" formatCode="0">
                  <c:v>236.60000000000002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28832"/>
        <c:axId val="115530368"/>
      </c:lineChart>
      <c:catAx>
        <c:axId val="11552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15530368"/>
        <c:crosses val="autoZero"/>
        <c:auto val="1"/>
        <c:lblAlgn val="ctr"/>
        <c:lblOffset val="100"/>
        <c:noMultiLvlLbl val="0"/>
      </c:catAx>
      <c:valAx>
        <c:axId val="11553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15528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709279320646472"/>
          <c:y val="0.8999070724721735"/>
          <c:w val="0.41621026853284809"/>
          <c:h val="6.4221207059855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62249508228319E-2"/>
          <c:y val="3.4989991695837941E-2"/>
          <c:w val="0.93109901759040381"/>
          <c:h val="0.7262589938217787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2.8095780684001974E-2"/>
                  <c:y val="-3.8569631622851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776126256356184E-2"/>
                  <c:y val="-6.248411193483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735089539293553E-2"/>
                  <c:y val="-5.3516181817839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-3.2591011544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216011065571448E-2"/>
                  <c:y val="-3.55803215838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5136817401064607E-2"/>
                  <c:y val="-3.55803215838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6655895874786711E-2"/>
                  <c:y val="-5.3516181817839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0000FF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גיליון1!$B$2:$B$29</c:f>
              <c:numCache>
                <c:formatCode>0</c:formatCode>
                <c:ptCount val="28"/>
                <c:pt idx="0">
                  <c:v>146</c:v>
                </c:pt>
                <c:pt idx="1">
                  <c:v>195</c:v>
                </c:pt>
                <c:pt idx="2">
                  <c:v>224</c:v>
                </c:pt>
                <c:pt idx="3">
                  <c:v>190</c:v>
                </c:pt>
                <c:pt idx="4">
                  <c:v>417</c:v>
                </c:pt>
                <c:pt idx="5">
                  <c:v>400</c:v>
                </c:pt>
                <c:pt idx="6">
                  <c:v>273</c:v>
                </c:pt>
                <c:pt idx="7">
                  <c:v>341</c:v>
                </c:pt>
                <c:pt idx="8">
                  <c:v>397</c:v>
                </c:pt>
                <c:pt idx="9">
                  <c:v>599</c:v>
                </c:pt>
                <c:pt idx="10">
                  <c:v>641.20000000000005</c:v>
                </c:pt>
                <c:pt idx="11">
                  <c:v>739.2</c:v>
                </c:pt>
                <c:pt idx="12">
                  <c:v>682.8</c:v>
                </c:pt>
                <c:pt idx="13">
                  <c:v>582.1</c:v>
                </c:pt>
                <c:pt idx="14">
                  <c:v>552.20000000000005</c:v>
                </c:pt>
                <c:pt idx="15">
                  <c:v>495</c:v>
                </c:pt>
                <c:pt idx="16">
                  <c:v>475.3</c:v>
                </c:pt>
                <c:pt idx="17">
                  <c:v>735.7</c:v>
                </c:pt>
                <c:pt idx="18">
                  <c:v>398.9</c:v>
                </c:pt>
                <c:pt idx="19">
                  <c:v>433.9</c:v>
                </c:pt>
                <c:pt idx="20">
                  <c:v>310.8</c:v>
                </c:pt>
                <c:pt idx="21">
                  <c:v>619.79999999999995</c:v>
                </c:pt>
                <c:pt idx="22">
                  <c:v>437.1</c:v>
                </c:pt>
                <c:pt idx="23">
                  <c:v>357.7</c:v>
                </c:pt>
                <c:pt idx="24">
                  <c:v>511.8</c:v>
                </c:pt>
                <c:pt idx="25">
                  <c:v>573.5</c:v>
                </c:pt>
                <c:pt idx="26">
                  <c:v>626.1</c:v>
                </c:pt>
                <c:pt idx="27">
                  <c:v>802.7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למגורים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0896356637925658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655895874786711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735089539293553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216011065571448E-2"/>
                  <c:y val="-1.4655151310871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655895874786735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776126256356184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655895874786711E-2"/>
                  <c:y val="1.822725911810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896356637925658E-2"/>
                  <c:y val="1.822725911810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975550302432497E-2"/>
                  <c:y val="-1.1665841271873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65600925154334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3.9152429391084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095780684001974E-2"/>
                  <c:y val="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216011065571448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9456471828710395E-2"/>
                  <c:y val="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3776126256356184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6655895874786711E-2"/>
                  <c:y val="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0896356637925766E-2"/>
                  <c:y val="-2.3623081427863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3.9614859157724072E-2"/>
                  <c:y val="1.5237949079104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456471828710395E-2"/>
                  <c:y val="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2336241447140921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"/>
                  <c:y val="-1.1665841271873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FF6600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גיליון1!$C$2:$C$29</c:f>
              <c:numCache>
                <c:formatCode>0</c:formatCode>
                <c:ptCount val="28"/>
                <c:pt idx="0">
                  <c:v>70</c:v>
                </c:pt>
                <c:pt idx="1">
                  <c:v>145</c:v>
                </c:pt>
                <c:pt idx="2">
                  <c:v>159</c:v>
                </c:pt>
                <c:pt idx="3">
                  <c:v>125</c:v>
                </c:pt>
                <c:pt idx="4">
                  <c:v>291</c:v>
                </c:pt>
                <c:pt idx="5">
                  <c:v>144</c:v>
                </c:pt>
                <c:pt idx="6">
                  <c:v>159</c:v>
                </c:pt>
                <c:pt idx="7">
                  <c:v>142</c:v>
                </c:pt>
                <c:pt idx="8">
                  <c:v>178</c:v>
                </c:pt>
                <c:pt idx="9">
                  <c:v>370</c:v>
                </c:pt>
                <c:pt idx="10">
                  <c:v>314.7</c:v>
                </c:pt>
                <c:pt idx="11">
                  <c:v>370.1</c:v>
                </c:pt>
                <c:pt idx="12">
                  <c:v>243.7</c:v>
                </c:pt>
                <c:pt idx="13">
                  <c:v>297.2</c:v>
                </c:pt>
                <c:pt idx="14">
                  <c:v>410.6</c:v>
                </c:pt>
                <c:pt idx="15">
                  <c:v>338.1</c:v>
                </c:pt>
                <c:pt idx="16">
                  <c:v>378.7</c:v>
                </c:pt>
                <c:pt idx="17">
                  <c:v>480.4</c:v>
                </c:pt>
                <c:pt idx="18">
                  <c:v>282.2</c:v>
                </c:pt>
                <c:pt idx="19">
                  <c:v>313.2</c:v>
                </c:pt>
                <c:pt idx="20">
                  <c:v>242.7</c:v>
                </c:pt>
                <c:pt idx="21">
                  <c:v>469.2</c:v>
                </c:pt>
                <c:pt idx="22">
                  <c:v>287.89999999999998</c:v>
                </c:pt>
                <c:pt idx="23">
                  <c:v>259.3</c:v>
                </c:pt>
                <c:pt idx="24">
                  <c:v>383.2</c:v>
                </c:pt>
                <c:pt idx="25">
                  <c:v>314.7</c:v>
                </c:pt>
                <c:pt idx="26">
                  <c:v>466</c:v>
                </c:pt>
                <c:pt idx="27">
                  <c:v>534.70000000000005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למגורים 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2.6655895874786735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054743966939339E-2"/>
                  <c:y val="-1.2248639040106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095780684001974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576702210279872E-2"/>
                  <c:y val="1.4655151310871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855319920863075E-2"/>
                  <c:y val="-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696932591849346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9614859157724072E-2"/>
                  <c:y val="-1.224863904010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611231101511879E-2"/>
                  <c:y val="3.0864743842021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6.3687125502400752E-3"/>
                  <c:y val="4.1558941661849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 b="0">
                    <a:solidFill>
                      <a:srgbClr val="00B050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cat>
          <c:val>
            <c:numRef>
              <c:f>גיליון1!$D$2:$D$29</c:f>
              <c:numCache>
                <c:formatCode>0</c:formatCode>
                <c:ptCount val="28"/>
                <c:pt idx="0">
                  <c:v>76</c:v>
                </c:pt>
                <c:pt idx="1">
                  <c:v>50</c:v>
                </c:pt>
                <c:pt idx="2">
                  <c:v>65</c:v>
                </c:pt>
                <c:pt idx="3">
                  <c:v>65</c:v>
                </c:pt>
                <c:pt idx="4">
                  <c:v>126</c:v>
                </c:pt>
                <c:pt idx="5">
                  <c:v>256</c:v>
                </c:pt>
                <c:pt idx="6">
                  <c:v>114</c:v>
                </c:pt>
                <c:pt idx="7">
                  <c:v>199</c:v>
                </c:pt>
                <c:pt idx="8">
                  <c:v>219</c:v>
                </c:pt>
                <c:pt idx="9">
                  <c:v>229</c:v>
                </c:pt>
                <c:pt idx="10">
                  <c:v>390</c:v>
                </c:pt>
                <c:pt idx="11">
                  <c:v>369.1</c:v>
                </c:pt>
                <c:pt idx="12">
                  <c:v>386.8</c:v>
                </c:pt>
                <c:pt idx="13">
                  <c:v>80.900000000000006</c:v>
                </c:pt>
                <c:pt idx="14">
                  <c:v>141.60000000000002</c:v>
                </c:pt>
                <c:pt idx="15">
                  <c:v>156.89999999999998</c:v>
                </c:pt>
                <c:pt idx="16">
                  <c:v>96.600000000000023</c:v>
                </c:pt>
                <c:pt idx="17">
                  <c:v>255.30000000000007</c:v>
                </c:pt>
                <c:pt idx="18">
                  <c:v>116.69999999999999</c:v>
                </c:pt>
                <c:pt idx="19">
                  <c:v>120.69999999999999</c:v>
                </c:pt>
                <c:pt idx="20">
                  <c:v>68.100000000000023</c:v>
                </c:pt>
                <c:pt idx="21">
                  <c:v>150.59999999999997</c:v>
                </c:pt>
                <c:pt idx="22">
                  <c:v>149.20000000000005</c:v>
                </c:pt>
                <c:pt idx="23">
                  <c:v>98.399999999999977</c:v>
                </c:pt>
                <c:pt idx="24">
                  <c:v>128.60000000000002</c:v>
                </c:pt>
                <c:pt idx="25">
                  <c:v>259</c:v>
                </c:pt>
                <c:pt idx="26">
                  <c:v>160</c:v>
                </c:pt>
                <c:pt idx="27">
                  <c:v>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878912"/>
        <c:axId val="115901184"/>
      </c:lineChart>
      <c:catAx>
        <c:axId val="11587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15901184"/>
        <c:crosses val="autoZero"/>
        <c:auto val="1"/>
        <c:lblAlgn val="ctr"/>
        <c:lblOffset val="100"/>
        <c:noMultiLvlLbl val="0"/>
      </c:catAx>
      <c:valAx>
        <c:axId val="1159011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15878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97544259451368"/>
          <c:y val="0.9178429327061588"/>
          <c:w val="0.48244496975675016"/>
          <c:h val="6.4221207059855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גיליון1!$A$2:$A$12</c:f>
              <c:strCache>
                <c:ptCount val="11"/>
                <c:pt idx="0">
                  <c:v>0-4</c:v>
                </c:pt>
                <c:pt idx="1">
                  <c:v>5-14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</c:v>
                </c:pt>
              </c:strCache>
            </c:strRef>
          </c:cat>
          <c:val>
            <c:numRef>
              <c:f>גיליון1!$B$2:$B$12</c:f>
              <c:numCache>
                <c:formatCode>0.0</c:formatCode>
                <c:ptCount val="11"/>
                <c:pt idx="0">
                  <c:v>10.3</c:v>
                </c:pt>
                <c:pt idx="1">
                  <c:v>17.899999999999999</c:v>
                </c:pt>
                <c:pt idx="2">
                  <c:v>7.8</c:v>
                </c:pt>
                <c:pt idx="3">
                  <c:v>7.3</c:v>
                </c:pt>
                <c:pt idx="4">
                  <c:v>7</c:v>
                </c:pt>
                <c:pt idx="5">
                  <c:v>6.9</c:v>
                </c:pt>
                <c:pt idx="6">
                  <c:v>12.8</c:v>
                </c:pt>
                <c:pt idx="7">
                  <c:v>10</c:v>
                </c:pt>
                <c:pt idx="8">
                  <c:v>9</c:v>
                </c:pt>
                <c:pt idx="9">
                  <c:v>6.1</c:v>
                </c:pt>
                <c:pt idx="10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6991616"/>
        <c:axId val="106993152"/>
      </c:barChart>
      <c:catAx>
        <c:axId val="106991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he-IL"/>
          </a:p>
        </c:txPr>
        <c:crossAx val="106993152"/>
        <c:crosses val="autoZero"/>
        <c:auto val="1"/>
        <c:lblAlgn val="ctr"/>
        <c:lblOffset val="150"/>
        <c:noMultiLvlLbl val="0"/>
      </c:catAx>
      <c:valAx>
        <c:axId val="1069931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e-IL"/>
          </a:p>
        </c:txPr>
        <c:crossAx val="10699161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גיליון1!$B$2</c:f>
              <c:strCache>
                <c:ptCount val="1"/>
                <c:pt idx="0">
                  <c:v> 100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גיליון1!$A$3:$A$13</c:f>
              <c:strCache>
                <c:ptCount val="11"/>
                <c:pt idx="0">
                  <c:v>0-4</c:v>
                </c:pt>
                <c:pt idx="1">
                  <c:v>5-14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</c:v>
                </c:pt>
              </c:strCache>
            </c:strRef>
          </c:cat>
          <c:val>
            <c:numRef>
              <c:f>גיליון1!$B$3:$B$13</c:f>
              <c:numCache>
                <c:formatCode>0.0</c:formatCode>
                <c:ptCount val="11"/>
                <c:pt idx="0">
                  <c:v>7.7997671711292194</c:v>
                </c:pt>
                <c:pt idx="1">
                  <c:v>10.384167636786962</c:v>
                </c:pt>
                <c:pt idx="2">
                  <c:v>4.144353899883586</c:v>
                </c:pt>
                <c:pt idx="3">
                  <c:v>4.9126891734575091</c:v>
                </c:pt>
                <c:pt idx="4">
                  <c:v>9.7555296856810241</c:v>
                </c:pt>
                <c:pt idx="5">
                  <c:v>11.967403958090802</c:v>
                </c:pt>
                <c:pt idx="6">
                  <c:v>16.50756693830035</c:v>
                </c:pt>
                <c:pt idx="7">
                  <c:v>9.9417927823050061</c:v>
                </c:pt>
                <c:pt idx="8">
                  <c:v>9.6623981373690349</c:v>
                </c:pt>
                <c:pt idx="9">
                  <c:v>7.5203725261932473</c:v>
                </c:pt>
                <c:pt idx="10">
                  <c:v>7.4272409778812571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7571072"/>
        <c:axId val="107572608"/>
      </c:barChart>
      <c:catAx>
        <c:axId val="1075710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7572608"/>
        <c:crosses val="autoZero"/>
        <c:auto val="1"/>
        <c:lblAlgn val="ctr"/>
        <c:lblOffset val="100"/>
        <c:noMultiLvlLbl val="0"/>
      </c:catAx>
      <c:valAx>
        <c:axId val="107572608"/>
        <c:scaling>
          <c:orientation val="maxMin"/>
          <c:max val="20"/>
          <c:min val="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0757107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2325413966889E-2"/>
          <c:y val="3.9644380551379615E-2"/>
          <c:w val="0.91822894168466518"/>
          <c:h val="0.7137498167700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 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(גיליון1!$B$2:$D$2,גיליון1!$I$2,גיליון1!$K$2:$M$2)</c:f>
              <c:numCache>
                <c:formatCode>0.0</c:formatCode>
                <c:ptCount val="7"/>
                <c:pt idx="0">
                  <c:v>21.8</c:v>
                </c:pt>
                <c:pt idx="1">
                  <c:v>20.3</c:v>
                </c:pt>
                <c:pt idx="2">
                  <c:v>17.899999999999999</c:v>
                </c:pt>
                <c:pt idx="3" formatCode="General">
                  <c:v>16.7</c:v>
                </c:pt>
                <c:pt idx="4" formatCode="General">
                  <c:v>17.600000000000001</c:v>
                </c:pt>
                <c:pt idx="5" formatCode="General">
                  <c:v>17.8</c:v>
                </c:pt>
                <c:pt idx="6">
                  <c:v>18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 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(גיליון1!$B$3:$D$3,גיליון1!$I$3,גיליון1!$K$3:$M$3)</c:f>
              <c:numCache>
                <c:formatCode>0.0</c:formatCode>
                <c:ptCount val="7"/>
                <c:pt idx="0">
                  <c:v>32.6</c:v>
                </c:pt>
                <c:pt idx="1">
                  <c:v>32.6</c:v>
                </c:pt>
                <c:pt idx="2">
                  <c:v>29.2</c:v>
                </c:pt>
                <c:pt idx="3" formatCode="General">
                  <c:v>27.8</c:v>
                </c:pt>
                <c:pt idx="4" formatCode="General">
                  <c:v>28.2</c:v>
                </c:pt>
                <c:pt idx="5" formatCode="General">
                  <c:v>28.2</c:v>
                </c:pt>
                <c:pt idx="6" formatCode="General">
                  <c:v>28.2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"/>
        <c:axId val="107358080"/>
        <c:axId val="107359616"/>
      </c:barChart>
      <c:catAx>
        <c:axId val="10735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07359616"/>
        <c:crosses val="autoZero"/>
        <c:auto val="1"/>
        <c:lblAlgn val="ctr"/>
        <c:lblOffset val="100"/>
        <c:noMultiLvlLbl val="0"/>
      </c:catAx>
      <c:valAx>
        <c:axId val="10735961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07358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863216611962379"/>
          <c:y val="0.91435261277345092"/>
          <c:w val="0.2584160133331066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72210223182141E-2"/>
          <c:y val="3.9644380551379615E-2"/>
          <c:w val="0.91822894168466518"/>
          <c:h val="0.74158128517588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(גיליון1!$B$1:$E$1,גיליון1!$G$1:$I$1)</c:f>
              <c:strCache>
                <c:ptCount val="7"/>
                <c:pt idx="0">
                  <c:v>V.1972</c:v>
                </c:pt>
                <c:pt idx="1">
                  <c:v>V.1983</c:v>
                </c:pt>
                <c:pt idx="2">
                  <c:v>XI.1995</c:v>
                </c:pt>
                <c:pt idx="3">
                  <c:v>XII.2008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(גיליון1!$B$2:$E$2,גיליון1!$G$2:$I$2)</c:f>
              <c:numCache>
                <c:formatCode>0.0</c:formatCode>
                <c:ptCount val="7"/>
                <c:pt idx="0">
                  <c:v>23.713423283739647</c:v>
                </c:pt>
                <c:pt idx="1">
                  <c:v>24.672910332605078</c:v>
                </c:pt>
                <c:pt idx="2">
                  <c:v>28.325345661818545</c:v>
                </c:pt>
                <c:pt idx="3">
                  <c:v>32.46</c:v>
                </c:pt>
                <c:pt idx="4">
                  <c:v>29.7</c:v>
                </c:pt>
                <c:pt idx="5">
                  <c:v>29.3</c:v>
                </c:pt>
                <c:pt idx="6">
                  <c:v>28.6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(גיליון1!$B$1:$E$1,גיליון1!$G$1:$I$1)</c:f>
              <c:strCache>
                <c:ptCount val="7"/>
                <c:pt idx="0">
                  <c:v>V.1972</c:v>
                </c:pt>
                <c:pt idx="1">
                  <c:v>V.1983</c:v>
                </c:pt>
                <c:pt idx="2">
                  <c:v>XI.1995</c:v>
                </c:pt>
                <c:pt idx="3">
                  <c:v>XII.2008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(גיליון1!$B$3:$E$3,גיליון1!$G$3:$I$3)</c:f>
              <c:numCache>
                <c:formatCode>0.0</c:formatCode>
                <c:ptCount val="7"/>
                <c:pt idx="0">
                  <c:v>25.983709287116909</c:v>
                </c:pt>
                <c:pt idx="1">
                  <c:v>26.88552166870582</c:v>
                </c:pt>
                <c:pt idx="2">
                  <c:v>26.022680270046639</c:v>
                </c:pt>
                <c:pt idx="3">
                  <c:v>26</c:v>
                </c:pt>
                <c:pt idx="4">
                  <c:v>24.7</c:v>
                </c:pt>
                <c:pt idx="5">
                  <c:v>24.7</c:v>
                </c:pt>
                <c:pt idx="6">
                  <c:v>24.5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7496960"/>
        <c:axId val="107498496"/>
      </c:barChart>
      <c:catAx>
        <c:axId val="107496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07498496"/>
        <c:crosses val="autoZero"/>
        <c:auto val="1"/>
        <c:lblAlgn val="ctr"/>
        <c:lblOffset val="100"/>
        <c:noMultiLvlLbl val="0"/>
      </c:catAx>
      <c:valAx>
        <c:axId val="1074984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07496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35354840904065"/>
          <c:y val="0.92672215428714189"/>
          <c:w val="0.31025186646485603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2325413966889E-2"/>
          <c:y val="3.9644380551379615E-2"/>
          <c:w val="0.91822894168466518"/>
          <c:h val="0.74158128517588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(גיליון1!$B$2:$D$2,גיליון1!$I$2,גיליון1!$K$2:$M$2)</c:f>
              <c:numCache>
                <c:formatCode>0.0</c:formatCode>
                <c:ptCount val="7"/>
                <c:pt idx="0">
                  <c:v>12.6</c:v>
                </c:pt>
                <c:pt idx="1">
                  <c:v>19</c:v>
                </c:pt>
                <c:pt idx="2">
                  <c:v>18.3</c:v>
                </c:pt>
                <c:pt idx="3">
                  <c:v>14.1</c:v>
                </c:pt>
                <c:pt idx="4" formatCode="General">
                  <c:v>14.7</c:v>
                </c:pt>
                <c:pt idx="5" formatCode="General">
                  <c:v>14.8</c:v>
                </c:pt>
                <c:pt idx="6" formatCode="General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(גיליון1!$B$1:$D$1,גיליון1!$I$1,גיליון1!$K$1:$M$1)</c:f>
              <c:strCache>
                <c:ptCount val="7"/>
                <c:pt idx="0">
                  <c:v>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(גיליון1!$B$3:$D$3,גיליון1!$I$3,גיליון1!$K$3:$M$3)</c:f>
              <c:numCache>
                <c:formatCode>0.0</c:formatCode>
                <c:ptCount val="7"/>
                <c:pt idx="0">
                  <c:v>7.1</c:v>
                </c:pt>
                <c:pt idx="1">
                  <c:v>8.9</c:v>
                </c:pt>
                <c:pt idx="2">
                  <c:v>9.9</c:v>
                </c:pt>
                <c:pt idx="3" formatCode="General">
                  <c:v>9.6999999999999993</c:v>
                </c:pt>
                <c:pt idx="4" formatCode="General">
                  <c:v>10.5</c:v>
                </c:pt>
                <c:pt idx="5" formatCode="General">
                  <c:v>10.5</c:v>
                </c:pt>
                <c:pt idx="6" formatCode="General">
                  <c:v>10.7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3"/>
        <c:axId val="369507328"/>
        <c:axId val="369509120"/>
      </c:barChart>
      <c:catAx>
        <c:axId val="36950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369509120"/>
        <c:crosses val="autoZero"/>
        <c:auto val="1"/>
        <c:lblAlgn val="ctr"/>
        <c:lblOffset val="100"/>
        <c:noMultiLvlLbl val="0"/>
      </c:catAx>
      <c:valAx>
        <c:axId val="369509120"/>
        <c:scaling>
          <c:orientation val="minMax"/>
          <c:max val="3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369507328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35567320283668646"/>
          <c:y val="0.92672215428714189"/>
          <c:w val="0.29873278799113395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6224105461394E-2"/>
          <c:y val="5.5996472663139327E-2"/>
          <c:w val="0.88539830508474582"/>
          <c:h val="0.80224452744060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ריבוי טבעי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גיליון1!$B$2:$B$17</c:f>
              <c:numCache>
                <c:formatCode>General</c:formatCode>
                <c:ptCount val="16"/>
                <c:pt idx="0">
                  <c:v>2.0699999999999998</c:v>
                </c:pt>
                <c:pt idx="1">
                  <c:v>2</c:v>
                </c:pt>
                <c:pt idx="2">
                  <c:v>2.2999999999999998</c:v>
                </c:pt>
                <c:pt idx="3">
                  <c:v>2.71</c:v>
                </c:pt>
                <c:pt idx="4">
                  <c:v>2.96</c:v>
                </c:pt>
                <c:pt idx="5">
                  <c:v>2.95</c:v>
                </c:pt>
                <c:pt idx="6">
                  <c:v>3.53</c:v>
                </c:pt>
                <c:pt idx="7">
                  <c:v>4.05</c:v>
                </c:pt>
                <c:pt idx="8">
                  <c:v>4.5</c:v>
                </c:pt>
                <c:pt idx="9">
                  <c:v>4.88</c:v>
                </c:pt>
                <c:pt idx="10">
                  <c:v>4.75</c:v>
                </c:pt>
                <c:pt idx="11">
                  <c:v>4.5</c:v>
                </c:pt>
                <c:pt idx="12">
                  <c:v>4.5999999999999996</c:v>
                </c:pt>
                <c:pt idx="13">
                  <c:v>4.8</c:v>
                </c:pt>
                <c:pt idx="14">
                  <c:v>5.0999999999999996</c:v>
                </c:pt>
                <c:pt idx="15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12946176"/>
        <c:axId val="112947968"/>
      </c:barChart>
      <c:catAx>
        <c:axId val="1129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e-IL"/>
          </a:p>
        </c:txPr>
        <c:crossAx val="112947968"/>
        <c:crosses val="autoZero"/>
        <c:auto val="1"/>
        <c:lblAlgn val="ctr"/>
        <c:lblOffset val="100"/>
        <c:noMultiLvlLbl val="0"/>
      </c:catAx>
      <c:valAx>
        <c:axId val="112947968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e-IL"/>
          </a:p>
        </c:txPr>
        <c:crossAx val="11294617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26566951566964E-2"/>
          <c:y val="0.12494212962962963"/>
          <c:w val="0.88054427825261161"/>
          <c:h val="0.7082190393518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מאזן הגירה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10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1.1024305555555556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>
                <c:manualLayout>
                  <c:x val="0"/>
                  <c:y val="1.7203703703703704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גיליון1!$B$1:$AP$1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גיליון1!$B$2:$AP$2</c:f>
              <c:numCache>
                <c:formatCode>General</c:formatCode>
                <c:ptCount val="41"/>
                <c:pt idx="0">
                  <c:v>-5926</c:v>
                </c:pt>
                <c:pt idx="1">
                  <c:v>-6590</c:v>
                </c:pt>
                <c:pt idx="2">
                  <c:v>-5788</c:v>
                </c:pt>
                <c:pt idx="3">
                  <c:v>-4620</c:v>
                </c:pt>
                <c:pt idx="4">
                  <c:v>-3674</c:v>
                </c:pt>
                <c:pt idx="5">
                  <c:v>-3551</c:v>
                </c:pt>
                <c:pt idx="6">
                  <c:v>-3932</c:v>
                </c:pt>
                <c:pt idx="7">
                  <c:v>-4307</c:v>
                </c:pt>
                <c:pt idx="8">
                  <c:v>-4179</c:v>
                </c:pt>
                <c:pt idx="9">
                  <c:v>-4202</c:v>
                </c:pt>
                <c:pt idx="10">
                  <c:v>-1753</c:v>
                </c:pt>
                <c:pt idx="11">
                  <c:v>-2063</c:v>
                </c:pt>
                <c:pt idx="12">
                  <c:v>-1281</c:v>
                </c:pt>
                <c:pt idx="13">
                  <c:v>-637</c:v>
                </c:pt>
                <c:pt idx="14">
                  <c:v>1108</c:v>
                </c:pt>
                <c:pt idx="15">
                  <c:v>-6543</c:v>
                </c:pt>
                <c:pt idx="16">
                  <c:v>-2858</c:v>
                </c:pt>
                <c:pt idx="17">
                  <c:v>-5163</c:v>
                </c:pt>
                <c:pt idx="18">
                  <c:v>-7152</c:v>
                </c:pt>
                <c:pt idx="19">
                  <c:v>-8196</c:v>
                </c:pt>
                <c:pt idx="20">
                  <c:v>-5497</c:v>
                </c:pt>
                <c:pt idx="21">
                  <c:v>-8195</c:v>
                </c:pt>
                <c:pt idx="22">
                  <c:v>-7942</c:v>
                </c:pt>
                <c:pt idx="23">
                  <c:v>-5283</c:v>
                </c:pt>
                <c:pt idx="24">
                  <c:v>-5420</c:v>
                </c:pt>
                <c:pt idx="25">
                  <c:v>-2294</c:v>
                </c:pt>
                <c:pt idx="26">
                  <c:v>-334</c:v>
                </c:pt>
                <c:pt idx="27">
                  <c:v>-1424</c:v>
                </c:pt>
                <c:pt idx="28">
                  <c:v>232</c:v>
                </c:pt>
                <c:pt idx="29">
                  <c:v>4375</c:v>
                </c:pt>
                <c:pt idx="30">
                  <c:v>3710</c:v>
                </c:pt>
                <c:pt idx="31">
                  <c:v>819</c:v>
                </c:pt>
                <c:pt idx="32">
                  <c:v>489</c:v>
                </c:pt>
                <c:pt idx="33">
                  <c:v>-3200</c:v>
                </c:pt>
                <c:pt idx="34">
                  <c:v>-2800</c:v>
                </c:pt>
                <c:pt idx="35">
                  <c:v>-3200</c:v>
                </c:pt>
                <c:pt idx="36">
                  <c:v>-1600</c:v>
                </c:pt>
                <c:pt idx="37">
                  <c:v>-1400</c:v>
                </c:pt>
                <c:pt idx="38">
                  <c:v>-1900</c:v>
                </c:pt>
                <c:pt idx="39">
                  <c:v>-900</c:v>
                </c:pt>
                <c:pt idx="40">
                  <c:v>-1800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106333312"/>
        <c:axId val="106334848"/>
      </c:barChart>
      <c:catAx>
        <c:axId val="1063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 rtl="0">
              <a:defRPr sz="900"/>
            </a:pPr>
            <a:endParaRPr lang="he-IL"/>
          </a:p>
        </c:txPr>
        <c:crossAx val="106334848"/>
        <c:crosses val="autoZero"/>
        <c:auto val="1"/>
        <c:lblAlgn val="l"/>
        <c:lblOffset val="100"/>
        <c:noMultiLvlLbl val="0"/>
      </c:catAx>
      <c:valAx>
        <c:axId val="1063348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he-IL"/>
          </a:p>
        </c:txPr>
        <c:crossAx val="10633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rtl="0">
        <a:defRPr sz="1800"/>
      </a:pPr>
      <a:endParaRPr lang="he-I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76AB0-8ECC-4AC3-A97B-D8FE7AD31D02}" type="doc">
      <dgm:prSet loTypeId="urn:microsoft.com/office/officeart/2005/8/layout/matrix3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5911FC77-6C11-4C88-8671-3ECA22B2C7C8}">
      <dgm:prSet custT="1"/>
      <dgm:spPr/>
      <dgm:t>
        <a:bodyPr/>
        <a:lstStyle/>
        <a:p>
          <a:pPr algn="just" rtl="1"/>
          <a:r>
            <a:rPr lang="he-IL" sz="1400" b="1" dirty="0" smtClean="0"/>
            <a:t>צריכת המים השנתית לתושב ירדה (מ-72 מ"ק בשנת 2000 ל-64 מ"ק ב-2014). עם זאת, צריכה זו גבוהה מזו שבכלל ישראל (50 מ"ק). </a:t>
          </a:r>
        </a:p>
        <a:p>
          <a:pPr algn="just" rtl="1"/>
          <a:endParaRPr lang="he-IL" sz="1400" b="1" spc="-30" dirty="0" smtClean="0">
            <a:solidFill>
              <a:srgbClr val="FFFF99"/>
            </a:solidFill>
          </a:endParaRPr>
        </a:p>
        <a:p>
          <a:pPr algn="just" rtl="1"/>
          <a:r>
            <a:rPr lang="he-IL" sz="1400" b="1" spc="-30" dirty="0" smtClean="0">
              <a:solidFill>
                <a:srgbClr val="FFFF99"/>
              </a:solidFill>
            </a:rPr>
            <a:t>משנת 1990 ועד לשנת 2014 חלה עלייה של 108% בצריכת החשמל הביתית, ובמקביל חלה </a:t>
          </a:r>
          <a:r>
            <a:rPr lang="he-IL" sz="1400" b="1" spc="-30" baseline="0" dirty="0" smtClean="0">
              <a:solidFill>
                <a:srgbClr val="FFFF99"/>
              </a:solidFill>
            </a:rPr>
            <a:t>ירידה של 43% בצריכת החשמל התעשייתית</a:t>
          </a:r>
          <a:r>
            <a:rPr lang="he-IL" sz="1400" b="1" spc="-30" dirty="0" smtClean="0">
              <a:solidFill>
                <a:srgbClr val="FFFF99"/>
              </a:solidFill>
            </a:rPr>
            <a:t>.</a:t>
          </a:r>
          <a:endParaRPr lang="he-IL" sz="1400" b="1" spc="-30" dirty="0">
            <a:solidFill>
              <a:srgbClr val="FFFF99"/>
            </a:solidFill>
          </a:endParaRPr>
        </a:p>
      </dgm:t>
    </dgm:pt>
    <dgm:pt modelId="{4B5636A1-9211-4009-9978-BB2C5B376A42}" type="parTrans" cxnId="{FACCCDD9-7DBB-4A5B-9C66-2DB8779CE7C4}">
      <dgm:prSet/>
      <dgm:spPr/>
      <dgm:t>
        <a:bodyPr/>
        <a:lstStyle/>
        <a:p>
          <a:pPr rtl="1"/>
          <a:endParaRPr lang="he-IL"/>
        </a:p>
      </dgm:t>
    </dgm:pt>
    <dgm:pt modelId="{5D3EDACC-368A-41E7-92D5-E977B3F413C6}" type="sibTrans" cxnId="{FACCCDD9-7DBB-4A5B-9C66-2DB8779CE7C4}">
      <dgm:prSet/>
      <dgm:spPr/>
      <dgm:t>
        <a:bodyPr/>
        <a:lstStyle/>
        <a:p>
          <a:pPr rtl="1"/>
          <a:endParaRPr lang="he-IL"/>
        </a:p>
      </dgm:t>
    </dgm:pt>
    <dgm:pt modelId="{52DC6A80-DFCA-46CD-8229-782999F8BB3D}">
      <dgm:prSet custT="1"/>
      <dgm:spPr/>
      <dgm:t>
        <a:bodyPr/>
        <a:lstStyle/>
        <a:p>
          <a:pPr algn="r" rtl="1"/>
          <a:r>
            <a:rPr lang="he-IL" sz="15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במהלך 15 השנים האחרונות חל שיפור במדדי איכות האוויר.</a:t>
          </a:r>
        </a:p>
        <a:p>
          <a:pPr algn="r" rtl="1"/>
          <a:r>
            <a:rPr lang="he-IL" sz="1500" b="1" dirty="0" smtClean="0"/>
            <a:t> </a:t>
          </a:r>
        </a:p>
        <a:p>
          <a:pPr algn="r" rtl="1"/>
          <a:r>
            <a:rPr lang="he-IL" altLang="he-IL" sz="1500" b="1" dirty="0" smtClean="0"/>
            <a:t>בשנת 2015, 22% משטח העיר הוא שטח ירוק - פארקים, גינות וחורשות.</a:t>
          </a:r>
          <a:endParaRPr lang="he-IL" sz="1500" b="1" dirty="0" smtClean="0"/>
        </a:p>
      </dgm:t>
    </dgm:pt>
    <dgm:pt modelId="{CCC58B50-9017-4C1E-ADF7-CBC2340BEC29}" type="parTrans" cxnId="{6E5F10EF-D185-4D77-A16F-5EC5E04FE9E5}">
      <dgm:prSet/>
      <dgm:spPr/>
      <dgm:t>
        <a:bodyPr/>
        <a:lstStyle/>
        <a:p>
          <a:pPr rtl="1"/>
          <a:endParaRPr lang="he-IL"/>
        </a:p>
      </dgm:t>
    </dgm:pt>
    <dgm:pt modelId="{1C9068E2-2DAF-418F-A5B4-2942B96C98AE}" type="sibTrans" cxnId="{6E5F10EF-D185-4D77-A16F-5EC5E04FE9E5}">
      <dgm:prSet/>
      <dgm:spPr/>
      <dgm:t>
        <a:bodyPr/>
        <a:lstStyle/>
        <a:p>
          <a:pPr rtl="1"/>
          <a:endParaRPr lang="he-IL"/>
        </a:p>
      </dgm:t>
    </dgm:pt>
    <dgm:pt modelId="{E9474257-B6C1-4568-B78E-BACC4C5271A8}">
      <dgm:prSet/>
      <dgm:spPr/>
      <dgm:t>
        <a:bodyPr/>
        <a:lstStyle/>
        <a:p>
          <a:pPr rtl="1"/>
          <a:endParaRPr lang="he-IL" dirty="0"/>
        </a:p>
      </dgm:t>
    </dgm:pt>
    <dgm:pt modelId="{CBF6BED3-54FE-44CE-8295-A80F2A9F7397}" type="parTrans" cxnId="{FBCAEA72-5990-408A-B561-A01BAF34E8D1}">
      <dgm:prSet/>
      <dgm:spPr/>
      <dgm:t>
        <a:bodyPr/>
        <a:lstStyle/>
        <a:p>
          <a:pPr rtl="1"/>
          <a:endParaRPr lang="he-IL"/>
        </a:p>
      </dgm:t>
    </dgm:pt>
    <dgm:pt modelId="{DBD705D1-F221-4857-AA63-2684165E3554}" type="sibTrans" cxnId="{FBCAEA72-5990-408A-B561-A01BAF34E8D1}">
      <dgm:prSet/>
      <dgm:spPr/>
      <dgm:t>
        <a:bodyPr/>
        <a:lstStyle/>
        <a:p>
          <a:pPr rtl="1"/>
          <a:endParaRPr lang="he-IL"/>
        </a:p>
      </dgm:t>
    </dgm:pt>
    <dgm:pt modelId="{A16469C1-6FE8-4C4A-91A8-5A677E4348D3}">
      <dgm:prSet/>
      <dgm:spPr/>
      <dgm:t>
        <a:bodyPr/>
        <a:lstStyle/>
        <a:p>
          <a:pPr rtl="1"/>
          <a:endParaRPr lang="he-IL" dirty="0"/>
        </a:p>
      </dgm:t>
    </dgm:pt>
    <dgm:pt modelId="{12D70713-3309-4C35-81C0-B8EF45DAD752}" type="parTrans" cxnId="{DFA9CF9E-F3A4-4075-B125-58B9FCB47670}">
      <dgm:prSet/>
      <dgm:spPr/>
      <dgm:t>
        <a:bodyPr/>
        <a:lstStyle/>
        <a:p>
          <a:pPr rtl="1"/>
          <a:endParaRPr lang="he-IL"/>
        </a:p>
      </dgm:t>
    </dgm:pt>
    <dgm:pt modelId="{4AEAEB41-DDB9-46E5-9045-0ACA84EDACAA}" type="sibTrans" cxnId="{DFA9CF9E-F3A4-4075-B125-58B9FCB47670}">
      <dgm:prSet/>
      <dgm:spPr/>
      <dgm:t>
        <a:bodyPr/>
        <a:lstStyle/>
        <a:p>
          <a:pPr rtl="1"/>
          <a:endParaRPr lang="he-IL"/>
        </a:p>
      </dgm:t>
    </dgm:pt>
    <dgm:pt modelId="{4C6FD619-6D87-43FF-A5A3-5596DDDAB741}">
      <dgm:prSet/>
      <dgm:spPr/>
      <dgm:t>
        <a:bodyPr/>
        <a:lstStyle/>
        <a:p>
          <a:pPr rtl="1"/>
          <a:endParaRPr lang="he-IL"/>
        </a:p>
      </dgm:t>
    </dgm:pt>
    <dgm:pt modelId="{40929CBF-B250-4E76-B1CC-1C2FB0E40727}" type="parTrans" cxnId="{3D800CDB-B6B3-4686-A22D-67B3B094C5F5}">
      <dgm:prSet/>
      <dgm:spPr/>
      <dgm:t>
        <a:bodyPr/>
        <a:lstStyle/>
        <a:p>
          <a:pPr rtl="1"/>
          <a:endParaRPr lang="he-IL"/>
        </a:p>
      </dgm:t>
    </dgm:pt>
    <dgm:pt modelId="{13F727AA-EAF1-4DBE-B98F-0C3640D6C658}" type="sibTrans" cxnId="{3D800CDB-B6B3-4686-A22D-67B3B094C5F5}">
      <dgm:prSet/>
      <dgm:spPr/>
      <dgm:t>
        <a:bodyPr/>
        <a:lstStyle/>
        <a:p>
          <a:pPr rtl="1"/>
          <a:endParaRPr lang="he-IL"/>
        </a:p>
      </dgm:t>
    </dgm:pt>
    <dgm:pt modelId="{18F048AF-8873-4C11-989B-87507443EBF9}">
      <dgm:prSet/>
      <dgm:spPr/>
      <dgm:t>
        <a:bodyPr/>
        <a:lstStyle/>
        <a:p>
          <a:pPr rtl="1"/>
          <a:endParaRPr lang="he-IL"/>
        </a:p>
      </dgm:t>
    </dgm:pt>
    <dgm:pt modelId="{EEFAEF4C-CCDB-43CA-9564-3E6FE0A213CD}" type="parTrans" cxnId="{089A60A1-AA68-4DFD-9F64-A6D45C1B68A6}">
      <dgm:prSet/>
      <dgm:spPr/>
      <dgm:t>
        <a:bodyPr/>
        <a:lstStyle/>
        <a:p>
          <a:pPr rtl="1"/>
          <a:endParaRPr lang="he-IL"/>
        </a:p>
      </dgm:t>
    </dgm:pt>
    <dgm:pt modelId="{BA39829A-15B4-477C-B9B4-CAC3CF9773A1}" type="sibTrans" cxnId="{089A60A1-AA68-4DFD-9F64-A6D45C1B68A6}">
      <dgm:prSet/>
      <dgm:spPr/>
      <dgm:t>
        <a:bodyPr/>
        <a:lstStyle/>
        <a:p>
          <a:pPr rtl="1"/>
          <a:endParaRPr lang="he-IL"/>
        </a:p>
      </dgm:t>
    </dgm:pt>
    <dgm:pt modelId="{9A269A29-8CD0-4E8E-AD39-88CECEC3C26F}">
      <dgm:prSet/>
      <dgm:spPr/>
      <dgm:t>
        <a:bodyPr/>
        <a:lstStyle/>
        <a:p>
          <a:pPr rtl="1"/>
          <a:endParaRPr lang="he-IL"/>
        </a:p>
      </dgm:t>
    </dgm:pt>
    <dgm:pt modelId="{6218C944-B0B8-46BB-914C-EE8EAF772454}" type="parTrans" cxnId="{584C7715-4DCD-4ADF-B7D2-7A07EC1CA0FD}">
      <dgm:prSet/>
      <dgm:spPr/>
      <dgm:t>
        <a:bodyPr/>
        <a:lstStyle/>
        <a:p>
          <a:pPr rtl="1"/>
          <a:endParaRPr lang="he-IL"/>
        </a:p>
      </dgm:t>
    </dgm:pt>
    <dgm:pt modelId="{01E72877-A178-4DB9-84B8-00A8663DE15A}" type="sibTrans" cxnId="{584C7715-4DCD-4ADF-B7D2-7A07EC1CA0FD}">
      <dgm:prSet/>
      <dgm:spPr/>
      <dgm:t>
        <a:bodyPr/>
        <a:lstStyle/>
        <a:p>
          <a:pPr rtl="1"/>
          <a:endParaRPr lang="he-IL"/>
        </a:p>
      </dgm:t>
    </dgm:pt>
    <dgm:pt modelId="{1E047E4F-4092-45EE-B9F9-1288B39182AD}">
      <dgm:prSet/>
      <dgm:spPr/>
      <dgm:t>
        <a:bodyPr/>
        <a:lstStyle/>
        <a:p>
          <a:pPr rtl="1"/>
          <a:endParaRPr lang="he-IL"/>
        </a:p>
      </dgm:t>
    </dgm:pt>
    <dgm:pt modelId="{21B447E2-9405-4882-80F2-05EFFBDB9CD9}" type="parTrans" cxnId="{4372D21B-294D-4D71-9A74-694F98DBEA9A}">
      <dgm:prSet/>
      <dgm:spPr/>
      <dgm:t>
        <a:bodyPr/>
        <a:lstStyle/>
        <a:p>
          <a:pPr rtl="1"/>
          <a:endParaRPr lang="he-IL"/>
        </a:p>
      </dgm:t>
    </dgm:pt>
    <dgm:pt modelId="{A4EFC4AB-4FF3-424C-8588-BCD02519C16E}" type="sibTrans" cxnId="{4372D21B-294D-4D71-9A74-694F98DBEA9A}">
      <dgm:prSet/>
      <dgm:spPr/>
      <dgm:t>
        <a:bodyPr/>
        <a:lstStyle/>
        <a:p>
          <a:pPr rtl="1"/>
          <a:endParaRPr lang="he-IL"/>
        </a:p>
      </dgm:t>
    </dgm:pt>
    <dgm:pt modelId="{C975D6C5-7C4C-4AEF-85BB-E6FDAE4DA6DA}">
      <dgm:prSet/>
      <dgm:spPr/>
      <dgm:t>
        <a:bodyPr/>
        <a:lstStyle/>
        <a:p>
          <a:pPr rtl="1"/>
          <a:endParaRPr lang="he-IL"/>
        </a:p>
      </dgm:t>
    </dgm:pt>
    <dgm:pt modelId="{7D545528-9325-4C39-B1C1-BF162FDDC957}" type="parTrans" cxnId="{8A096F68-40AE-40B2-9E7E-89423DEAD698}">
      <dgm:prSet/>
      <dgm:spPr/>
      <dgm:t>
        <a:bodyPr/>
        <a:lstStyle/>
        <a:p>
          <a:pPr rtl="1"/>
          <a:endParaRPr lang="he-IL"/>
        </a:p>
      </dgm:t>
    </dgm:pt>
    <dgm:pt modelId="{F5EB354E-8C8D-422E-B72A-C627C331490D}" type="sibTrans" cxnId="{8A096F68-40AE-40B2-9E7E-89423DEAD698}">
      <dgm:prSet/>
      <dgm:spPr/>
      <dgm:t>
        <a:bodyPr/>
        <a:lstStyle/>
        <a:p>
          <a:pPr rtl="1"/>
          <a:endParaRPr lang="he-IL"/>
        </a:p>
      </dgm:t>
    </dgm:pt>
    <dgm:pt modelId="{7A5DF025-6E87-47AC-AEBA-EEB188C8BFC9}">
      <dgm:prSet custT="1"/>
      <dgm:spPr/>
      <dgm:t>
        <a:bodyPr/>
        <a:lstStyle/>
        <a:p>
          <a:pPr algn="r" rtl="1"/>
          <a:r>
            <a:rPr lang="he-IL" sz="1400" b="1" dirty="0" smtClean="0">
              <a:solidFill>
                <a:srgbClr val="FFCC00"/>
              </a:solidFill>
            </a:rPr>
            <a:t>כמות הפסולת לאדם (בשנת 2015): 2.6 ק"ג ליום - מהגבוהות בישראל. </a:t>
          </a:r>
        </a:p>
        <a:p>
          <a:pPr algn="r" rtl="1"/>
          <a:endParaRPr lang="he-IL" sz="1400" b="1" dirty="0" smtClean="0"/>
        </a:p>
        <a:p>
          <a:pPr algn="r" rtl="1"/>
          <a:r>
            <a:rPr lang="he-IL" sz="1400" b="1" spc="-90" baseline="0" dirty="0" smtClean="0"/>
            <a:t>שיעור הפסולת למחזור בעיר - 15%.</a:t>
          </a:r>
        </a:p>
      </dgm:t>
    </dgm:pt>
    <dgm:pt modelId="{07D50A2C-3FED-4D78-8FB3-516DD0E91675}" type="parTrans" cxnId="{93445015-6C71-4F94-9AE2-A6FBB018A8D4}">
      <dgm:prSet/>
      <dgm:spPr/>
      <dgm:t>
        <a:bodyPr/>
        <a:lstStyle/>
        <a:p>
          <a:pPr rtl="1"/>
          <a:endParaRPr lang="he-IL"/>
        </a:p>
      </dgm:t>
    </dgm:pt>
    <dgm:pt modelId="{437E48DE-B365-4012-9274-7661A1884090}" type="sibTrans" cxnId="{93445015-6C71-4F94-9AE2-A6FBB018A8D4}">
      <dgm:prSet/>
      <dgm:spPr/>
      <dgm:t>
        <a:bodyPr/>
        <a:lstStyle/>
        <a:p>
          <a:pPr rtl="1"/>
          <a:endParaRPr lang="he-IL"/>
        </a:p>
      </dgm:t>
    </dgm:pt>
    <dgm:pt modelId="{35A01456-9911-491D-85E4-FAA4D49A9998}">
      <dgm:prSet custT="1"/>
      <dgm:spPr/>
      <dgm:t>
        <a:bodyPr/>
        <a:lstStyle/>
        <a:p>
          <a:pPr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dirty="0" smtClean="0"/>
            <a:t>בשנים האחרונות הורחבה סלילת </a:t>
          </a:r>
          <a:r>
            <a:rPr lang="he-IL" sz="1400" b="1" dirty="0" smtClean="0">
              <a:solidFill>
                <a:schemeClr val="bg1"/>
              </a:solidFill>
            </a:rPr>
            <a:t>שבילי אופניים (130 ק"מ ב-2015). בתקופה 2014-2012 חל גידול של כ-45% במספר התושבים הרוכבים לעבודה על אופניים.</a:t>
          </a:r>
        </a:p>
        <a:p>
          <a:pPr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dirty="0" smtClean="0">
            <a:solidFill>
              <a:schemeClr val="bg1"/>
            </a:solidFill>
          </a:endParaRPr>
        </a:p>
        <a:p>
          <a:pPr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dirty="0" smtClean="0">
              <a:solidFill>
                <a:srgbClr val="FFFF00"/>
              </a:solidFill>
            </a:rPr>
            <a:t>ל-14% ממשקי הבית יש שני רכבים או יותר - נתון זה נמוך בהשוואה לכלל ישראל (24%).</a:t>
          </a:r>
        </a:p>
      </dgm:t>
    </dgm:pt>
    <dgm:pt modelId="{35773523-6D47-4FCD-945A-CEA22AE0A6A9}" type="sibTrans" cxnId="{2A7A796B-DEF7-403C-9603-25654FC341CA}">
      <dgm:prSet/>
      <dgm:spPr/>
      <dgm:t>
        <a:bodyPr/>
        <a:lstStyle/>
        <a:p>
          <a:pPr rtl="1"/>
          <a:endParaRPr lang="he-IL"/>
        </a:p>
      </dgm:t>
    </dgm:pt>
    <dgm:pt modelId="{239A1A49-9C7F-46A6-8176-38E3D6DEABA6}" type="parTrans" cxnId="{2A7A796B-DEF7-403C-9603-25654FC341CA}">
      <dgm:prSet/>
      <dgm:spPr/>
      <dgm:t>
        <a:bodyPr/>
        <a:lstStyle/>
        <a:p>
          <a:pPr rtl="1"/>
          <a:endParaRPr lang="he-IL"/>
        </a:p>
      </dgm:t>
    </dgm:pt>
    <dgm:pt modelId="{0598435F-0BB6-4C38-8008-C2A728329D7F}" type="pres">
      <dgm:prSet presAssocID="{11176AB0-8ECC-4AC3-A97B-D8FE7AD31D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97F8ECB-CBD5-402C-A329-5170D1C902F8}" type="pres">
      <dgm:prSet presAssocID="{11176AB0-8ECC-4AC3-A97B-D8FE7AD31D02}" presName="diamond" presStyleLbl="bgShp" presStyleIdx="0" presStyleCnt="1" custScaleX="128669" custScaleY="97403"/>
      <dgm:spPr/>
      <dgm:t>
        <a:bodyPr/>
        <a:lstStyle/>
        <a:p>
          <a:pPr rtl="1"/>
          <a:endParaRPr lang="he-IL"/>
        </a:p>
      </dgm:t>
    </dgm:pt>
    <dgm:pt modelId="{5EB970DA-F9A3-4ED9-A0B4-060DA113C35F}" type="pres">
      <dgm:prSet presAssocID="{11176AB0-8ECC-4AC3-A97B-D8FE7AD31D02}" presName="quad1" presStyleLbl="node1" presStyleIdx="0" presStyleCnt="4" custScaleX="130534" custLinFactX="22006" custLinFactNeighborX="100000" custLinFactNeighborY="2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363E5F-158A-4F65-8C33-89F33023F32E}" type="pres">
      <dgm:prSet presAssocID="{11176AB0-8ECC-4AC3-A97B-D8FE7AD31D02}" presName="quad2" presStyleLbl="node1" presStyleIdx="1" presStyleCnt="4" custScaleX="133379" custScaleY="99429" custLinFactX="-22076" custLinFactNeighborX="-100000" custLinFactNeighborY="3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870C465-997F-479B-8E0E-2EA7D32ACC1A}" type="pres">
      <dgm:prSet presAssocID="{11176AB0-8ECC-4AC3-A97B-D8FE7AD31D02}" presName="quad3" presStyleLbl="node1" presStyleIdx="2" presStyleCnt="4" custScaleX="135689" custLinFactNeighborX="-15539" custLinFactNeighborY="-1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D812B4F-1FE7-406F-AFA0-842382AD7928}" type="pres">
      <dgm:prSet presAssocID="{11176AB0-8ECC-4AC3-A97B-D8FE7AD31D02}" presName="quad4" presStyleLbl="node1" presStyleIdx="3" presStyleCnt="4" custScaleX="133383" custScaleY="101363" custLinFactNeighborX="15619" custLinFactNeighborY="-1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372D21B-294D-4D71-9A74-694F98DBEA9A}" srcId="{11176AB0-8ECC-4AC3-A97B-D8FE7AD31D02}" destId="{1E047E4F-4092-45EE-B9F9-1288B39182AD}" srcOrd="9" destOrd="0" parTransId="{21B447E2-9405-4882-80F2-05EFFBDB9CD9}" sibTransId="{A4EFC4AB-4FF3-424C-8588-BCD02519C16E}"/>
    <dgm:cxn modelId="{3D800CDB-B6B3-4686-A22D-67B3B094C5F5}" srcId="{11176AB0-8ECC-4AC3-A97B-D8FE7AD31D02}" destId="{4C6FD619-6D87-43FF-A5A3-5596DDDAB741}" srcOrd="6" destOrd="0" parTransId="{40929CBF-B250-4E76-B1CC-1C2FB0E40727}" sibTransId="{13F727AA-EAF1-4DBE-B98F-0C3640D6C658}"/>
    <dgm:cxn modelId="{089A60A1-AA68-4DFD-9F64-A6D45C1B68A6}" srcId="{11176AB0-8ECC-4AC3-A97B-D8FE7AD31D02}" destId="{18F048AF-8873-4C11-989B-87507443EBF9}" srcOrd="7" destOrd="0" parTransId="{EEFAEF4C-CCDB-43CA-9564-3E6FE0A213CD}" sibTransId="{BA39829A-15B4-477C-B9B4-CAC3CF9773A1}"/>
    <dgm:cxn modelId="{6E5F10EF-D185-4D77-A16F-5EC5E04FE9E5}" srcId="{11176AB0-8ECC-4AC3-A97B-D8FE7AD31D02}" destId="{52DC6A80-DFCA-46CD-8229-782999F8BB3D}" srcOrd="3" destOrd="0" parTransId="{CCC58B50-9017-4C1E-ADF7-CBC2340BEC29}" sibTransId="{1C9068E2-2DAF-418F-A5B4-2942B96C98AE}"/>
    <dgm:cxn modelId="{DFA9CF9E-F3A4-4075-B125-58B9FCB47670}" srcId="{11176AB0-8ECC-4AC3-A97B-D8FE7AD31D02}" destId="{A16469C1-6FE8-4C4A-91A8-5A677E4348D3}" srcOrd="5" destOrd="0" parTransId="{12D70713-3309-4C35-81C0-B8EF45DAD752}" sibTransId="{4AEAEB41-DDB9-46E5-9045-0ACA84EDACAA}"/>
    <dgm:cxn modelId="{62AE3C5E-2E87-4D90-9158-D56DDD06B31E}" type="presOf" srcId="{5911FC77-6C11-4C88-8671-3ECA22B2C7C8}" destId="{5EB970DA-F9A3-4ED9-A0B4-060DA113C35F}" srcOrd="0" destOrd="0" presId="urn:microsoft.com/office/officeart/2005/8/layout/matrix3"/>
    <dgm:cxn modelId="{2A7A796B-DEF7-403C-9603-25654FC341CA}" srcId="{11176AB0-8ECC-4AC3-A97B-D8FE7AD31D02}" destId="{35A01456-9911-491D-85E4-FAA4D49A9998}" srcOrd="2" destOrd="0" parTransId="{239A1A49-9C7F-46A6-8176-38E3D6DEABA6}" sibTransId="{35773523-6D47-4FCD-945A-CEA22AE0A6A9}"/>
    <dgm:cxn modelId="{8A096F68-40AE-40B2-9E7E-89423DEAD698}" srcId="{11176AB0-8ECC-4AC3-A97B-D8FE7AD31D02}" destId="{C975D6C5-7C4C-4AEF-85BB-E6FDAE4DA6DA}" srcOrd="10" destOrd="0" parTransId="{7D545528-9325-4C39-B1C1-BF162FDDC957}" sibTransId="{F5EB354E-8C8D-422E-B72A-C627C331490D}"/>
    <dgm:cxn modelId="{65BFB174-C8F5-40C3-8F5D-40DF04E473DC}" type="presOf" srcId="{35A01456-9911-491D-85E4-FAA4D49A9998}" destId="{0870C465-997F-479B-8E0E-2EA7D32ACC1A}" srcOrd="0" destOrd="0" presId="urn:microsoft.com/office/officeart/2005/8/layout/matrix3"/>
    <dgm:cxn modelId="{DB33C522-C9E1-4EBA-8924-0EB365E15566}" type="presOf" srcId="{52DC6A80-DFCA-46CD-8229-782999F8BB3D}" destId="{9D812B4F-1FE7-406F-AFA0-842382AD7928}" srcOrd="0" destOrd="0" presId="urn:microsoft.com/office/officeart/2005/8/layout/matrix3"/>
    <dgm:cxn modelId="{584C7715-4DCD-4ADF-B7D2-7A07EC1CA0FD}" srcId="{11176AB0-8ECC-4AC3-A97B-D8FE7AD31D02}" destId="{9A269A29-8CD0-4E8E-AD39-88CECEC3C26F}" srcOrd="8" destOrd="0" parTransId="{6218C944-B0B8-46BB-914C-EE8EAF772454}" sibTransId="{01E72877-A178-4DB9-84B8-00A8663DE15A}"/>
    <dgm:cxn modelId="{93445015-6C71-4F94-9AE2-A6FBB018A8D4}" srcId="{11176AB0-8ECC-4AC3-A97B-D8FE7AD31D02}" destId="{7A5DF025-6E87-47AC-AEBA-EEB188C8BFC9}" srcOrd="1" destOrd="0" parTransId="{07D50A2C-3FED-4D78-8FB3-516DD0E91675}" sibTransId="{437E48DE-B365-4012-9274-7661A1884090}"/>
    <dgm:cxn modelId="{1DC8DDFE-85E7-47D8-B052-39627C76A43B}" type="presOf" srcId="{7A5DF025-6E87-47AC-AEBA-EEB188C8BFC9}" destId="{C0363E5F-158A-4F65-8C33-89F33023F32E}" srcOrd="0" destOrd="0" presId="urn:microsoft.com/office/officeart/2005/8/layout/matrix3"/>
    <dgm:cxn modelId="{FBCAEA72-5990-408A-B561-A01BAF34E8D1}" srcId="{11176AB0-8ECC-4AC3-A97B-D8FE7AD31D02}" destId="{E9474257-B6C1-4568-B78E-BACC4C5271A8}" srcOrd="4" destOrd="0" parTransId="{CBF6BED3-54FE-44CE-8295-A80F2A9F7397}" sibTransId="{DBD705D1-F221-4857-AA63-2684165E3554}"/>
    <dgm:cxn modelId="{FACCCDD9-7DBB-4A5B-9C66-2DB8779CE7C4}" srcId="{11176AB0-8ECC-4AC3-A97B-D8FE7AD31D02}" destId="{5911FC77-6C11-4C88-8671-3ECA22B2C7C8}" srcOrd="0" destOrd="0" parTransId="{4B5636A1-9211-4009-9978-BB2C5B376A42}" sibTransId="{5D3EDACC-368A-41E7-92D5-E977B3F413C6}"/>
    <dgm:cxn modelId="{B273E98B-F0F9-42F5-987D-7CE47536EBDC}" type="presOf" srcId="{11176AB0-8ECC-4AC3-A97B-D8FE7AD31D02}" destId="{0598435F-0BB6-4C38-8008-C2A728329D7F}" srcOrd="0" destOrd="0" presId="urn:microsoft.com/office/officeart/2005/8/layout/matrix3"/>
    <dgm:cxn modelId="{CB1173F3-DE25-448B-89E1-4D7A8F7B1CED}" type="presParOf" srcId="{0598435F-0BB6-4C38-8008-C2A728329D7F}" destId="{D97F8ECB-CBD5-402C-A329-5170D1C902F8}" srcOrd="0" destOrd="0" presId="urn:microsoft.com/office/officeart/2005/8/layout/matrix3"/>
    <dgm:cxn modelId="{DB181FE1-BBD7-45AC-8B18-EBCB23ABF2DA}" type="presParOf" srcId="{0598435F-0BB6-4C38-8008-C2A728329D7F}" destId="{5EB970DA-F9A3-4ED9-A0B4-060DA113C35F}" srcOrd="1" destOrd="0" presId="urn:microsoft.com/office/officeart/2005/8/layout/matrix3"/>
    <dgm:cxn modelId="{E031B8DE-2F2A-471A-B69C-23679C77E355}" type="presParOf" srcId="{0598435F-0BB6-4C38-8008-C2A728329D7F}" destId="{C0363E5F-158A-4F65-8C33-89F33023F32E}" srcOrd="2" destOrd="0" presId="urn:microsoft.com/office/officeart/2005/8/layout/matrix3"/>
    <dgm:cxn modelId="{C0128A85-1529-46B1-A298-B961758841C8}" type="presParOf" srcId="{0598435F-0BB6-4C38-8008-C2A728329D7F}" destId="{0870C465-997F-479B-8E0E-2EA7D32ACC1A}" srcOrd="3" destOrd="0" presId="urn:microsoft.com/office/officeart/2005/8/layout/matrix3"/>
    <dgm:cxn modelId="{C9066069-015A-44AC-B018-A6C49182912B}" type="presParOf" srcId="{0598435F-0BB6-4C38-8008-C2A728329D7F}" destId="{9D812B4F-1FE7-406F-AFA0-842382AD79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F8ECB-CBD5-402C-A329-5170D1C902F8}">
      <dsp:nvSpPr>
        <dsp:cNvPr id="0" name=""/>
        <dsp:cNvSpPr/>
      </dsp:nvSpPr>
      <dsp:spPr>
        <a:xfrm>
          <a:off x="872342" y="71996"/>
          <a:ext cx="7134201" cy="5400622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70DA-F9A3-4ED9-A0B4-060DA113C35F}">
      <dsp:nvSpPr>
        <dsp:cNvPr id="0" name=""/>
        <dsp:cNvSpPr/>
      </dsp:nvSpPr>
      <dsp:spPr>
        <a:xfrm>
          <a:off x="4501998" y="647843"/>
          <a:ext cx="2822667" cy="216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צריכת המים השנתית לתושב ירדה (מ-72 מ"ק בשנת 2000 ל-64 מ"ק ב-2014). עם זאת, צריכה זו גבוהה מזו שבכלל ישראל (50 מ"ק). 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 spc="-30" dirty="0" smtClean="0">
            <a:solidFill>
              <a:srgbClr val="FFFF99"/>
            </a:solidFill>
          </a:endParaRP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spc="-30" dirty="0" smtClean="0">
              <a:solidFill>
                <a:srgbClr val="FFFF99"/>
              </a:solidFill>
            </a:rPr>
            <a:t>משנת 1990 ועד לשנת 2014 חלה עלייה של 108% בצריכת החשמל הביתית, ובמקביל חלה </a:t>
          </a:r>
          <a:r>
            <a:rPr lang="he-IL" sz="1400" b="1" kern="1200" spc="-30" baseline="0" dirty="0" smtClean="0">
              <a:solidFill>
                <a:srgbClr val="FFFF99"/>
              </a:solidFill>
            </a:rPr>
            <a:t>ירידה של 43% בצריכת החשמל התעשייתית</a:t>
          </a:r>
          <a:r>
            <a:rPr lang="he-IL" sz="1400" b="1" kern="1200" spc="-30" dirty="0" smtClean="0">
              <a:solidFill>
                <a:srgbClr val="FFFF99"/>
              </a:solidFill>
            </a:rPr>
            <a:t>.</a:t>
          </a:r>
          <a:endParaRPr lang="he-IL" sz="1400" b="1" kern="1200" spc="-30" dirty="0">
            <a:solidFill>
              <a:srgbClr val="FFFF99"/>
            </a:solidFill>
          </a:endParaRPr>
        </a:p>
      </dsp:txBody>
      <dsp:txXfrm>
        <a:off x="4607558" y="753403"/>
        <a:ext cx="2611547" cy="1951280"/>
      </dsp:txXfrm>
    </dsp:sp>
    <dsp:sp modelId="{C0363E5F-158A-4F65-8C33-89F33023F32E}">
      <dsp:nvSpPr>
        <dsp:cNvPr id="0" name=""/>
        <dsp:cNvSpPr/>
      </dsp:nvSpPr>
      <dsp:spPr>
        <a:xfrm>
          <a:off x="1521947" y="663953"/>
          <a:ext cx="2884187" cy="21500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rgbClr val="FFCC00"/>
              </a:solidFill>
            </a:rPr>
            <a:t>כמות הפסולת לאדם (בשנת 2015): 2.6 ק"ג ליום - מהגבוהות בישראל. </a:t>
          </a:r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 dirty="0" smtClean="0"/>
        </a:p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spc="-90" baseline="0" dirty="0" smtClean="0"/>
            <a:t>שיעור הפסולת למחזור בעיר - 15%.</a:t>
          </a:r>
        </a:p>
      </dsp:txBody>
      <dsp:txXfrm>
        <a:off x="1626904" y="768910"/>
        <a:ext cx="2674273" cy="1940138"/>
      </dsp:txXfrm>
    </dsp:sp>
    <dsp:sp modelId="{0870C465-997F-479B-8E0E-2EA7D32ACC1A}">
      <dsp:nvSpPr>
        <dsp:cNvPr id="0" name=""/>
        <dsp:cNvSpPr/>
      </dsp:nvSpPr>
      <dsp:spPr>
        <a:xfrm>
          <a:off x="1471989" y="2890713"/>
          <a:ext cx="2934139" cy="216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/>
            <a:t>בשנים האחרונות הורחבה סלילת </a:t>
          </a:r>
          <a:r>
            <a:rPr lang="he-IL" sz="1400" b="1" kern="1200" dirty="0" smtClean="0">
              <a:solidFill>
                <a:schemeClr val="bg1"/>
              </a:solidFill>
            </a:rPr>
            <a:t>שבילי אופניים (130 ק"מ ב-2015). בתקופה 2014-2012 חל גידול של כ-45% במספר התושבים הרוכבים לעבודה על אופניים.</a:t>
          </a: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 dirty="0" smtClean="0">
            <a:solidFill>
              <a:schemeClr val="bg1"/>
            </a:solidFill>
          </a:endParaRPr>
        </a:p>
        <a:p>
          <a:pPr lvl="0"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rgbClr val="FFFF00"/>
              </a:solidFill>
            </a:rPr>
            <a:t>ל-14% ממשקי הבית יש שני רכבים או יותר - נתון זה נמוך בהשוואה לכלל ישראל (24%).</a:t>
          </a:r>
        </a:p>
      </dsp:txBody>
      <dsp:txXfrm>
        <a:off x="1577549" y="2996273"/>
        <a:ext cx="2723019" cy="1951280"/>
      </dsp:txXfrm>
    </dsp:sp>
    <dsp:sp modelId="{9D812B4F-1FE7-406F-AFA0-842382AD7928}">
      <dsp:nvSpPr>
        <dsp:cNvPr id="0" name=""/>
        <dsp:cNvSpPr/>
      </dsp:nvSpPr>
      <dsp:spPr>
        <a:xfrm>
          <a:off x="4499420" y="2880301"/>
          <a:ext cx="2884274" cy="21918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במהלך 15 השנים האחרונות חל שיפור במדדי איכות האוויר.</a:t>
          </a: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500" b="1" kern="1200" dirty="0" smtClean="0"/>
            <a:t> </a:t>
          </a: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altLang="he-IL" sz="1500" b="1" kern="1200" dirty="0" smtClean="0"/>
            <a:t>בשנת 2015, 22% משטח העיר הוא שטח ירוק - פארקים, גינות וחורשות.</a:t>
          </a:r>
          <a:endParaRPr lang="he-IL" sz="1500" b="1" kern="1200" dirty="0" smtClean="0"/>
        </a:p>
      </dsp:txBody>
      <dsp:txXfrm>
        <a:off x="4606418" y="2987299"/>
        <a:ext cx="2670278" cy="1977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0.154</cdr:y>
    </cdr:from>
    <cdr:to>
      <cdr:x>0</cdr:x>
      <cdr:y>0.154</cdr:y>
    </cdr:to>
    <cdr:sp macro="" textlink="">
      <cdr:nvSpPr>
        <cdr:cNvPr id="2" name="Text Box 4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628650"/>
          <a:ext cx="352425" cy="250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he-IL" sz="1100" b="1" i="0" u="none" strike="noStrike" baseline="0">
              <a:solidFill>
                <a:srgbClr val="000000"/>
              </a:solidFill>
              <a:cs typeface="David"/>
            </a:rPr>
            <a:t>%</a:t>
          </a:r>
        </a:p>
        <a:p xmlns:a="http://schemas.openxmlformats.org/drawingml/2006/main">
          <a:pPr algn="ctr" rtl="1">
            <a:defRPr sz="1000"/>
          </a:pPr>
          <a:endParaRPr lang="en-US" sz="110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0.0339</cdr:x>
      <cdr:y>0</cdr:y>
    </cdr:from>
    <cdr:to>
      <cdr:x>0.07269</cdr:x>
      <cdr:y>0.10891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-2060848"/>
          <a:ext cx="329597" cy="45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400" b="1" dirty="0">
              <a:solidFill>
                <a:schemeClr val="bg1">
                  <a:lumMod val="75000"/>
                </a:schemeClr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0.74492</cdr:x>
      <cdr:y>0.19403</cdr:y>
    </cdr:from>
    <cdr:to>
      <cdr:x>0.99798</cdr:x>
      <cdr:y>0.33087</cdr:y>
    </cdr:to>
    <cdr:sp macro="" textlink="">
      <cdr:nvSpPr>
        <cdr:cNvPr id="2" name="Text Box 5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0315" y="797605"/>
          <a:ext cx="2232027" cy="562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rgbClr val="FF6600"/>
              </a:solidFill>
              <a:latin typeface="Arial" pitchFamily="34" charset="0"/>
              <a:cs typeface="Arial" pitchFamily="34" charset="0"/>
            </a:rPr>
            <a:t>בתי"ס יסודיים</a:t>
          </a:r>
          <a:endParaRPr lang="en-US" altLang="he-IL" sz="1800" b="1" baseline="0" dirty="0">
            <a:solidFill>
              <a:srgbClr val="FF66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0.16527</cdr:x>
      <cdr:y>0.42176</cdr:y>
    </cdr:from>
    <cdr:to>
      <cdr:x>0.51211</cdr:x>
      <cdr:y>0.51917</cdr:y>
    </cdr:to>
    <cdr:sp macro="" textlink="">
      <cdr:nvSpPr>
        <cdr:cNvPr id="3" name="Text Box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57747" y="1733709"/>
          <a:ext cx="3059181" cy="400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בתי ספר </a:t>
          </a:r>
          <a:r>
            <a:rPr lang="he-IL" altLang="he-IL" sz="1800" b="1" baseline="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על-יסודיים </a:t>
          </a:r>
          <a:endParaRPr lang="he-IL" altLang="he-IL" sz="1800" b="1" baseline="0" dirty="0">
            <a:solidFill>
              <a:schemeClr val="accent3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en-US" altLang="he-IL" sz="1800" b="1" baseline="0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0.25508</cdr:x>
      <cdr:y>0.64949</cdr:y>
    </cdr:from>
    <cdr:to>
      <cdr:x>0.61433</cdr:x>
      <cdr:y>0.7469</cdr:y>
    </cdr:to>
    <cdr:sp macro="" textlink="">
      <cdr:nvSpPr>
        <cdr:cNvPr id="4" name="Text 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9835" y="2669813"/>
          <a:ext cx="3168639" cy="400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גני ילדים </a:t>
          </a:r>
          <a:r>
            <a:rPr lang="he-IL" altLang="he-IL" sz="1800" b="1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עירוניים</a:t>
          </a:r>
          <a:r>
            <a:rPr lang="he-IL" altLang="he-IL" sz="1800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</a:t>
          </a:r>
          <a:endParaRPr lang="en-US" altLang="he-IL" sz="1800" b="1" baseline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F4BD41-B8AD-4105-A650-E83F30CA2CC2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06F85A-898A-4C83-8071-4CD380C6A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38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6FD3C5-4967-4A34-A187-7764EBDCB1EB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4CD827-45A3-4627-B6CC-F271C9EB5B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72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3113" indent="-2781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12482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57475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02467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47460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92453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37446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782438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64CBBDA-F64A-466E-BD96-BD9293336C74}" type="slidenum">
              <a:rPr lang="he-IL" altLang="he-IL" smtClean="0"/>
              <a:pPr>
                <a:spcBef>
                  <a:spcPct val="0"/>
                </a:spcBef>
              </a:pPr>
              <a:t>1</a:t>
            </a:fld>
            <a:endParaRPr lang="en-US" altLang="he-I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sp>
        <p:nvSpPr>
          <p:cNvPr id="9" name="מציין מיקום תרשים 8"/>
          <p:cNvSpPr>
            <a:spLocks noGrp="1"/>
          </p:cNvSpPr>
          <p:nvPr>
            <p:ph type="chart" sz="quarter" idx="13"/>
          </p:nvPr>
        </p:nvSpPr>
        <p:spPr>
          <a:xfrm>
            <a:off x="162000" y="1843683"/>
            <a:ext cx="8820000" cy="4105597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4" hasCustomPrompt="1"/>
          </p:nvPr>
        </p:nvSpPr>
        <p:spPr>
          <a:xfrm>
            <a:off x="107504" y="1196975"/>
            <a:ext cx="8856662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he-IL" dirty="0" smtClean="0"/>
              <a:t>משפט מסכם במידה ויש</a:t>
            </a:r>
            <a:endParaRPr lang="he-IL" dirty="0"/>
          </a:p>
        </p:txBody>
      </p:sp>
      <p:grpSp>
        <p:nvGrpSpPr>
          <p:cNvPr id="13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14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7" name="מחבר ישר 16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6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47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 עם מל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sp>
        <p:nvSpPr>
          <p:cNvPr id="6" name="מציין מיקום תרשים 8"/>
          <p:cNvSpPr>
            <a:spLocks noGrp="1"/>
          </p:cNvSpPr>
          <p:nvPr>
            <p:ph type="chart" sz="quarter" idx="13"/>
          </p:nvPr>
        </p:nvSpPr>
        <p:spPr>
          <a:xfrm>
            <a:off x="162000" y="1124744"/>
            <a:ext cx="8820000" cy="4105597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grpSp>
        <p:nvGrpSpPr>
          <p:cNvPr id="9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10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2" name="מחבר ישר 11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5300663"/>
            <a:ext cx="882077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7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7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119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ל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0" name="מחבר ישר 9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1196752"/>
            <a:ext cx="8820778" cy="4896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7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6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49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0" name="מחבר ישר 9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1196753"/>
            <a:ext cx="8820778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5" name="מציין מיקום של טבלה 4"/>
          <p:cNvSpPr>
            <a:spLocks noGrp="1"/>
          </p:cNvSpPr>
          <p:nvPr>
            <p:ph type="tbl" sz="quarter" idx="17"/>
          </p:nvPr>
        </p:nvSpPr>
        <p:spPr>
          <a:xfrm>
            <a:off x="755898" y="2349500"/>
            <a:ext cx="7632204" cy="3383756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8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5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53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2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17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6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70507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02" y="-16058"/>
            <a:ext cx="2129798" cy="68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02" y="1052736"/>
            <a:ext cx="2129798" cy="52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4968552" cy="1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728192" cy="1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44239"/>
            <a:ext cx="549651" cy="5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42" y="269056"/>
            <a:ext cx="13049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5033643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27584" y="1052735"/>
            <a:ext cx="8064573" cy="714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בין השנים 1995 לבין 2008 חלה ירידה במספר התושבים בני 65 ומעלה. משנת 2008 ה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חלה מגמת גידול במספר בני 65 ומעלה (מספרם עלה בכ-11%)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79712" y="6669906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229617" y="506412"/>
            <a:ext cx="8878887" cy="1986483"/>
          </a:xfrm>
        </p:spPr>
        <p:txBody>
          <a:bodyPr/>
          <a:lstStyle/>
          <a:p>
            <a:r>
              <a:rPr lang="he-IL" sz="2800" dirty="0" smtClean="0"/>
              <a:t>תושבים בני 65+ כאחוז מאוכלוסיית העיר</a:t>
            </a:r>
            <a:endParaRPr lang="he-IL" sz="2800" dirty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99425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(45,840)</a:t>
            </a:r>
            <a:endParaRPr lang="en-US" altLang="he-IL" sz="10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59064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(62,040)</a:t>
            </a:r>
            <a:endParaRPr lang="en-US" altLang="he-IL" sz="10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18703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(63,770)</a:t>
            </a:r>
            <a:endParaRPr lang="en-US" altLang="he-IL" sz="10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78342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56,900</a:t>
            </a: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219610" y="4831152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(60,910)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350640" y="6032321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6372200" y="4831151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(62,060)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7556225" y="482970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(63,430)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4294967295"/>
          </p:nvPr>
        </p:nvSpPr>
        <p:spPr>
          <a:xfrm>
            <a:off x="2267744" y="6597352"/>
            <a:ext cx="6843489" cy="21547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שנתון סטטיסטי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לישראל 2016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6"/>
          </p:nvPr>
        </p:nvSpPr>
        <p:spPr>
          <a:xfrm>
            <a:off x="-252536" y="1628800"/>
            <a:ext cx="9396536" cy="4464025"/>
          </a:xfrm>
        </p:spPr>
        <p:txBody>
          <a:bodyPr/>
          <a:lstStyle/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בשנת 2015 בתל-אביב-יפו היו כ-432,890 תושבים, לעומת כ-426,140</a:t>
            </a:r>
            <a:r>
              <a:rPr lang="he-IL" altLang="he-IL" sz="2000" dirty="0" smtClean="0">
                <a:latin typeface="Arial" pitchFamily="34" charset="0"/>
                <a:ea typeface="Tahoma (Hebrew)"/>
                <a:cs typeface="Arial" pitchFamily="34" charset="0"/>
              </a:rPr>
              <a:t>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בשנת 2014.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כלומר, אחוז השינוי היה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1.6%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(תוספת של עוד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כ-6,750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תושבים). </a:t>
            </a:r>
          </a:p>
          <a:p>
            <a:endParaRPr lang="he-IL" altLang="he-IL" sz="2000" b="1" dirty="0" smtClean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המקור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העיקרי לשינוי באוכלוסייה הוא הריבוי הטבעי:</a:t>
            </a:r>
            <a:endParaRPr lang="en-US" altLang="he-IL" sz="2000" b="1" dirty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ea typeface="Tahoma (Hebrew)"/>
                <a:cs typeface="Tahoma (Hebrew)"/>
              </a:rPr>
              <a:t>הריבוי הטבעי (ההפרש בין לידות לבין פטירות</a:t>
            </a:r>
            <a:r>
              <a:rPr lang="he-IL" altLang="he-IL" sz="2000" b="1" dirty="0">
                <a:ea typeface="Tahoma (Hebrew)"/>
                <a:cs typeface="Tahoma (Hebrew)"/>
              </a:rPr>
              <a:t>): </a:t>
            </a:r>
            <a:r>
              <a:rPr lang="he-IL" altLang="he-IL" sz="2000" b="1" dirty="0" smtClean="0">
                <a:ea typeface="Tahoma (Hebrew)"/>
                <a:cs typeface="Tahoma (Hebrew)"/>
              </a:rPr>
              <a:t>5,190+</a:t>
            </a:r>
            <a:endParaRPr lang="en-US" altLang="he-IL" sz="2000" b="1" dirty="0">
              <a:ea typeface="Tahoma (Hebrew)"/>
              <a:cs typeface="Tahoma (Hebrew)"/>
            </a:endParaRPr>
          </a:p>
          <a:p>
            <a:endParaRPr lang="he-IL" altLang="he-IL" sz="2000" b="1" dirty="0" smtClean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מקורות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נוספים לשינוי באוכלוסיית העיר:</a:t>
            </a:r>
            <a:endParaRPr lang="en-US" altLang="he-IL" sz="2000" b="1" dirty="0">
              <a:latin typeface="Arial" pitchFamily="34" charset="0"/>
              <a:ea typeface="Tahoma (Hebrew)"/>
              <a:cs typeface="Arial" pitchFamily="34" charset="0"/>
            </a:endParaRP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he-IL" altLang="he-IL" sz="2000" b="1" dirty="0" smtClean="0">
                <a:ea typeface="Tahoma (Hebrew)"/>
                <a:cs typeface="Tahoma (Hebrew)"/>
              </a:rPr>
              <a:t>מאזן </a:t>
            </a:r>
            <a:r>
              <a:rPr lang="he-IL" altLang="he-IL" sz="2000" b="1" dirty="0">
                <a:ea typeface="Tahoma (Hebrew)"/>
                <a:cs typeface="Tahoma (Hebrew)"/>
              </a:rPr>
              <a:t>הגירה פנימית בין-ישובים (נכנסים ויוצאים מהעיר לערים אחרות): </a:t>
            </a:r>
            <a:r>
              <a:rPr lang="he-IL" altLang="he-IL" sz="2000" b="1" dirty="0" smtClean="0">
                <a:ea typeface="Tahoma (Hebrew)"/>
                <a:cs typeface="Tahoma (Hebrew)"/>
              </a:rPr>
              <a:t>1,830-</a:t>
            </a:r>
          </a:p>
          <a:p>
            <a:pPr marL="342900" indent="-16192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he-IL" altLang="he-IL" sz="2000" b="1" dirty="0" smtClean="0">
                <a:ea typeface="Tahoma (Hebrew)"/>
                <a:cs typeface="Tahoma (Hebrew)"/>
              </a:rPr>
              <a:t>עולים (בהשתקעות ראשונה בשנת 2014): 3,600+ </a:t>
            </a:r>
            <a:r>
              <a:rPr lang="he-IL" altLang="he-IL" sz="1600" dirty="0" smtClean="0">
                <a:solidFill>
                  <a:schemeClr val="bg1">
                    <a:lumMod val="50000"/>
                  </a:schemeClr>
                </a:solidFill>
                <a:ea typeface="Tahoma (Hebrew)"/>
                <a:cs typeface="Tahoma (Hebrew)"/>
              </a:rPr>
              <a:t>(ב</a:t>
            </a:r>
            <a:r>
              <a:rPr lang="he-IL" altLang="he-IL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עת פרסום המצגת טרם פורסם נתון עדכני לסוף 2015)</a:t>
            </a:r>
            <a:endParaRPr lang="he-IL" sz="20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sz="2800" dirty="0" smtClean="0"/>
              <a:t>שינויים באוכלוסייה </a:t>
            </a:r>
            <a:r>
              <a:rPr lang="he-IL" sz="1800" dirty="0" smtClean="0">
                <a:solidFill>
                  <a:schemeClr val="bg1">
                    <a:lumMod val="65000"/>
                  </a:schemeClr>
                </a:solidFill>
              </a:rPr>
              <a:t>(נתוני 2015 ארעיים - לא סופיים ועשויים להשתנות) </a:t>
            </a:r>
            <a:endParaRPr lang="he-IL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8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39552" y="1011743"/>
            <a:ext cx="8424936" cy="905089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הריבוי הטבעי (מספר הלידות פחות מספר הפטירות) בעיר הוא הגורם העיקרי לגידול במספר התושבים. משנת 2000 הריבוי הטבעי בעיר במגמת עלייה ובשנים האחרונות הריבוי הטבעי יציב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4211960" y="6597352"/>
            <a:ext cx="4752528" cy="215478"/>
          </a:xfrm>
        </p:spPr>
        <p:txBody>
          <a:bodyPr/>
          <a:lstStyle/>
          <a:p>
            <a:r>
              <a:rPr lang="he-IL" sz="900" b="1" dirty="0" smtClean="0"/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</a:t>
            </a:r>
            <a:r>
              <a:rPr lang="he-IL" sz="900" dirty="0" smtClean="0"/>
              <a:t>, שנתון סטטיסטי לתל-אביב-יפו  2016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ריבוי טבעי בתל-אביב-יפו לאורך השנים 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(אלפים)</a:t>
            </a:r>
            <a:endParaRPr lang="he-IL" sz="20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67544" y="5642084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נתוני הריבוי הטבעי אינם כוללים את ריבוי הטבעי של האוכלוסייה הזרה בעיר (עובדים זרים חוקיים ולא      </a:t>
            </a:r>
          </a:p>
          <a:p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 חוקיים, מבקשי מקלט/מסתננים ופליטים).</a:t>
            </a:r>
          </a:p>
        </p:txBody>
      </p:sp>
      <p:graphicFrame>
        <p:nvGraphicFramePr>
          <p:cNvPr id="8" name="תרשים 7"/>
          <p:cNvGraphicFramePr/>
          <p:nvPr>
            <p:extLst>
              <p:ext uri="{D42A27DB-BD31-4B8C-83A1-F6EECF244321}">
                <p14:modId xmlns:p14="http://schemas.microsoft.com/office/powerpoint/2010/main" val="12417304"/>
              </p:ext>
            </p:extLst>
          </p:nvPr>
        </p:nvGraphicFramePr>
        <p:xfrm>
          <a:off x="396000" y="1918800"/>
          <a:ext cx="8496000" cy="38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מלבן 8"/>
          <p:cNvSpPr/>
          <p:nvPr/>
        </p:nvSpPr>
        <p:spPr>
          <a:xfrm>
            <a:off x="423053" y="1886635"/>
            <a:ext cx="548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אלפים </a:t>
            </a:r>
          </a:p>
        </p:txBody>
      </p:sp>
    </p:spTree>
    <p:extLst>
      <p:ext uri="{BB962C8B-B14F-4D97-AF65-F5344CB8AC3E}">
        <p14:creationId xmlns:p14="http://schemas.microsoft.com/office/powerpoint/2010/main" val="40083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8734" y="1125562"/>
            <a:ext cx="8785754" cy="647254"/>
          </a:xfrm>
        </p:spPr>
        <p:txBody>
          <a:bodyPr/>
          <a:lstStyle/>
          <a:p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בשנים האחרונות מאזן ההגירה בין יישובים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הוא שלילי - מספר התושבים היוצאים מתל-אביב-יפו  גדול בהשוואה למספר התושבים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הנכנסים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לעיר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5131888" y="6597352"/>
            <a:ext cx="3832600" cy="215478"/>
          </a:xfrm>
        </p:spPr>
        <p:txBody>
          <a:bodyPr/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, שנתון סטטיסטי לישראל 2016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מאזן הגירה פנימית בין-יישובים</a:t>
            </a:r>
            <a:endParaRPr lang="he-IL" sz="2800" dirty="0"/>
          </a:p>
        </p:txBody>
      </p:sp>
      <p:sp>
        <p:nvSpPr>
          <p:cNvPr id="8" name="מציין מיקום טקסט 5"/>
          <p:cNvSpPr txBox="1">
            <a:spLocks/>
          </p:cNvSpPr>
          <p:nvPr/>
        </p:nvSpPr>
        <p:spPr>
          <a:xfrm>
            <a:off x="178734" y="5157192"/>
            <a:ext cx="8820778" cy="144016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היקף ההגירה בין יישובים ב-2015 </a:t>
            </a:r>
            <a:r>
              <a:rPr lang="he-IL" altLang="he-IL" sz="14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sz="1400" dirty="0" smtClean="0">
                <a:solidFill>
                  <a:schemeClr val="bg1">
                    <a:lumMod val="65000"/>
                  </a:schemeClr>
                </a:solidFill>
              </a:rPr>
              <a:t>נתונים </a:t>
            </a:r>
            <a:r>
              <a:rPr lang="he-IL" sz="1400" dirty="0">
                <a:solidFill>
                  <a:schemeClr val="bg1">
                    <a:lumMod val="65000"/>
                  </a:schemeClr>
                </a:solidFill>
              </a:rPr>
              <a:t>ארעיים - לא סופיים ועשויים </a:t>
            </a:r>
            <a:r>
              <a:rPr lang="he-IL" sz="1400" dirty="0" smtClean="0">
                <a:solidFill>
                  <a:schemeClr val="bg1">
                    <a:lumMod val="65000"/>
                  </a:schemeClr>
                </a:solidFill>
              </a:rPr>
              <a:t>להשתנות)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נכנסים לת"א-יפו (מיישובים אחרים): כ-20,000 תושבים.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יוצאים מת"א-יפו (ליישובים אחרים):  כ-21,800 תושבים.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בנוסף להגירה הפנימית בין היישובים, קיימת הגירה פנימית בתוך העיר (לפי נתוני סוף 2014 כ-30,500 תושבים עברו מאזור אחד לאזור אחר בתוך העיר - </a:t>
            </a:r>
            <a:r>
              <a:rPr lang="he-IL" altLang="he-IL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במועד פרסום המצגת הנוכחית לא היה נתון לסוף 2015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altLang="he-I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e-IL" sz="14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13</a:t>
            </a:fld>
            <a:endParaRPr lang="he-IL"/>
          </a:p>
        </p:txBody>
      </p:sp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3152648474"/>
              </p:ext>
            </p:extLst>
          </p:nvPr>
        </p:nvGraphicFramePr>
        <p:xfrm>
          <a:off x="468000" y="1627200"/>
          <a:ext cx="8424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מלבן 9"/>
          <p:cNvSpPr/>
          <p:nvPr/>
        </p:nvSpPr>
        <p:spPr>
          <a:xfrm>
            <a:off x="655947" y="1700808"/>
            <a:ext cx="963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dirty="0">
                <a:solidFill>
                  <a:schemeClr val="bg1">
                    <a:lumMod val="65000"/>
                  </a:schemeClr>
                </a:solidFill>
              </a:rPr>
              <a:t>מאזן תושבים</a:t>
            </a:r>
          </a:p>
        </p:txBody>
      </p:sp>
    </p:spTree>
    <p:extLst>
      <p:ext uri="{BB962C8B-B14F-4D97-AF65-F5344CB8AC3E}">
        <p14:creationId xmlns:p14="http://schemas.microsoft.com/office/powerpoint/2010/main" val="21364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mtClean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052736"/>
            <a:ext cx="8280920" cy="1008112"/>
          </a:xfrm>
        </p:spPr>
        <p:txBody>
          <a:bodyPr/>
          <a:lstStyle/>
          <a:p>
            <a:pPr algn="just"/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אחוז היוצאים והנכנסים לתל-אביב-יפו מדי שנה גבוה, והוא אף גבוה בהשוואה לשאר הישובים בישראל. בשנת 2015 בסך הכול נכנסו לעיר כ-20,000 תושבים ויצאו ממנה ליישובים אחרים כ-21,800 תושבים</a:t>
            </a:r>
            <a:endParaRPr lang="en-US" altLang="he-IL" sz="1800" dirty="0" smtClean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  <a:p>
            <a:pPr algn="just"/>
            <a:endParaRPr lang="he-IL" sz="1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506413"/>
            <a:ext cx="8878887" cy="546100"/>
          </a:xfrm>
        </p:spPr>
        <p:txBody>
          <a:bodyPr/>
          <a:lstStyle/>
          <a:p>
            <a:r>
              <a:rPr lang="he-IL" sz="2800" dirty="0" smtClean="0"/>
              <a:t>הגירה פנימית בין יישובים כאחוז מתוך האוכלוסייה</a:t>
            </a:r>
            <a:endParaRPr lang="he-IL" sz="2800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20798"/>
              </p:ext>
            </p:extLst>
          </p:nvPr>
        </p:nvGraphicFramePr>
        <p:xfrm>
          <a:off x="638176" y="2204864"/>
          <a:ext cx="7867648" cy="317658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559768"/>
                <a:gridCol w="770439"/>
                <a:gridCol w="770439"/>
                <a:gridCol w="770439"/>
                <a:gridCol w="770439"/>
                <a:gridCol w="806531"/>
                <a:gridCol w="806531"/>
                <a:gridCol w="806531"/>
                <a:gridCol w="806531"/>
              </a:tblGrid>
              <a:tr h="5294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45" marR="91445" marT="45710" marB="4571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אוכלוסייה נכנסת*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7" marR="91447" marT="45731" marB="4573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אוכלוסייה יוצאת*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7" marR="91447" marT="45731" marB="4573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45" marR="91445" marT="45710" marB="4571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תל-אביב-יפו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ירושלים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algn="r" rtl="1"/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חיפה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יישובים עירוניים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4788024" y="5373216"/>
            <a:ext cx="3802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* </a:t>
            </a:r>
            <a:r>
              <a:rPr lang="he-IL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אחוזים מסך האוכלוסייה בעיר באותה שנה</a:t>
            </a:r>
            <a:r>
              <a:rPr lang="en-US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 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שנתון סטטיסטי לישראל 2016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9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89533671"/>
              </p:ext>
            </p:extLst>
          </p:nvPr>
        </p:nvGraphicFramePr>
        <p:xfrm>
          <a:off x="161925" y="1988840"/>
          <a:ext cx="8820150" cy="396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51520" y="1052736"/>
            <a:ext cx="8584976" cy="863278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שיעור של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רווקים ורווקות בת"א-יפו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גבוה מזה שבישראל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, במיוחד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בולט הדבר בקרב צעירים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בני 25 עד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35</a:t>
            </a:r>
            <a:endParaRPr lang="he-IL" altLang="he-IL" sz="1800" dirty="0">
              <a:solidFill>
                <a:srgbClr val="00B050"/>
              </a:solidFill>
              <a:latin typeface="Tahoma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07504" y="506413"/>
            <a:ext cx="8959850" cy="546100"/>
          </a:xfrm>
        </p:spPr>
        <p:txBody>
          <a:bodyPr/>
          <a:lstStyle/>
          <a:p>
            <a:r>
              <a:rPr lang="he-IL" altLang="he-IL" sz="2800" dirty="0">
                <a:latin typeface="Arial" pitchFamily="34" charset="0"/>
                <a:cs typeface="Arial" pitchFamily="34" charset="0"/>
              </a:rPr>
              <a:t>רווקים ורווקות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בגילאי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25 עד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35, כאחוז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משכבת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הגיל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(2014)</a:t>
            </a:r>
            <a:endParaRPr lang="he-IL" sz="2400" dirty="0"/>
          </a:p>
        </p:txBody>
      </p:sp>
      <p:sp>
        <p:nvSpPr>
          <p:cNvPr id="10" name="מלבן 9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11" name="Text Box 79" descr="n020face"/>
          <p:cNvSpPr txBox="1">
            <a:spLocks noChangeArrowheads="1"/>
          </p:cNvSpPr>
          <p:nvPr/>
        </p:nvSpPr>
        <p:spPr bwMode="auto">
          <a:xfrm>
            <a:off x="-252536" y="1711841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>
              <a:solidFill>
                <a:srgbClr val="3333CC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סוג משקי הבית</a:t>
            </a:r>
            <a:endParaRPr lang="he-IL" sz="2400" dirty="0"/>
          </a:p>
        </p:txBody>
      </p:sp>
      <p:graphicFrame>
        <p:nvGraphicFramePr>
          <p:cNvPr id="4" name="מציין מיקום תרשים 3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36352521"/>
              </p:ext>
            </p:extLst>
          </p:nvPr>
        </p:nvGraphicFramePr>
        <p:xfrm>
          <a:off x="122805" y="2201366"/>
          <a:ext cx="882015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21" descr="n020face"/>
          <p:cNvSpPr txBox="1">
            <a:spLocks noChangeArrowheads="1"/>
          </p:cNvSpPr>
          <p:nvPr/>
        </p:nvSpPr>
        <p:spPr bwMode="auto">
          <a:xfrm>
            <a:off x="1043608" y="1844824"/>
            <a:ext cx="73448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he-IL" altLang="he-IL" sz="1600" b="1" dirty="0" smtClean="0">
                <a:latin typeface="Arial" pitchFamily="34" charset="0"/>
                <a:cs typeface="Arial" pitchFamily="34" charset="0"/>
              </a:rPr>
              <a:t>שיעור משקי בית מכלל משקי הבית בת"א-יפו ובישראל - לפי סוג משק הבית </a:t>
            </a:r>
            <a:endParaRPr lang="he-IL" altLang="he-I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93437" y="980728"/>
            <a:ext cx="8878887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>
                <a:solidFill>
                  <a:srgbClr val="00B050"/>
                </a:solidFill>
              </a:rPr>
              <a:t>בשנת </a:t>
            </a:r>
            <a:r>
              <a:rPr lang="he-IL" sz="2000" dirty="0" smtClean="0">
                <a:solidFill>
                  <a:srgbClr val="00B050"/>
                </a:solidFill>
              </a:rPr>
              <a:t>2015 </a:t>
            </a:r>
            <a:r>
              <a:rPr lang="he-IL" sz="2000" dirty="0">
                <a:solidFill>
                  <a:srgbClr val="00B050"/>
                </a:solidFill>
              </a:rPr>
              <a:t>היו בעיר </a:t>
            </a:r>
            <a:r>
              <a:rPr lang="en-US" sz="2000" dirty="0" smtClean="0">
                <a:solidFill>
                  <a:srgbClr val="00B050"/>
                </a:solidFill>
              </a:rPr>
              <a:t>189,400</a:t>
            </a:r>
            <a:r>
              <a:rPr lang="he-IL" sz="2000" dirty="0" smtClean="0">
                <a:solidFill>
                  <a:srgbClr val="00B050"/>
                </a:solidFill>
              </a:rPr>
              <a:t> </a:t>
            </a:r>
            <a:r>
              <a:rPr lang="he-IL" sz="2000" dirty="0">
                <a:solidFill>
                  <a:srgbClr val="00B050"/>
                </a:solidFill>
              </a:rPr>
              <a:t>משקי </a:t>
            </a:r>
            <a:r>
              <a:rPr lang="he-IL" sz="2000" dirty="0" smtClean="0">
                <a:solidFill>
                  <a:srgbClr val="00B050"/>
                </a:solidFill>
              </a:rPr>
              <a:t>בית, המהווים כ-8%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he-IL" sz="2000" dirty="0" smtClean="0">
                <a:solidFill>
                  <a:srgbClr val="00B050"/>
                </a:solidFill>
              </a:rPr>
              <a:t>ממשקי הבית בישראל.  הרכב משקי הבית בעיר שונה מזה שבכלל ישראל. </a:t>
            </a:r>
            <a:endParaRPr lang="en-US" altLang="he-IL" sz="20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2400" b="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13" name="TextBox 13"/>
          <p:cNvSpPr txBox="1"/>
          <p:nvPr/>
        </p:nvSpPr>
        <p:spPr>
          <a:xfrm>
            <a:off x="2635620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>
              <a:solidFill>
                <a:srgbClr val="3333CC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17</a:t>
            </a:fld>
            <a:endParaRPr lang="he-IL"/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699388"/>
              </p:ext>
            </p:extLst>
          </p:nvPr>
        </p:nvGraphicFramePr>
        <p:xfrm>
          <a:off x="750565" y="1700808"/>
          <a:ext cx="79928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504" y="1196752"/>
            <a:ext cx="8856984" cy="719262"/>
          </a:xfrm>
        </p:spPr>
        <p:txBody>
          <a:bodyPr/>
          <a:lstStyle/>
          <a:p>
            <a:r>
              <a:rPr lang="he-IL" sz="2000" dirty="0" smtClean="0"/>
              <a:t>שיעור משקי </a:t>
            </a:r>
            <a:r>
              <a:rPr lang="he-IL" sz="2000" dirty="0"/>
              <a:t>ה</a:t>
            </a:r>
            <a:r>
              <a:rPr lang="he-IL" sz="2000" dirty="0" smtClean="0"/>
              <a:t>בית הקטנים בתל-אביב-יפו הוא הגבוה ביותר בארץ: </a:t>
            </a:r>
          </a:p>
          <a:p>
            <a:r>
              <a:rPr lang="he-IL" sz="2000" dirty="0" smtClean="0"/>
              <a:t>בשנת 2015 כ-69%</a:t>
            </a:r>
            <a:r>
              <a:rPr lang="en-US" sz="2000" dirty="0" smtClean="0"/>
              <a:t> </a:t>
            </a:r>
            <a:r>
              <a:rPr lang="he-IL" sz="2000" dirty="0" smtClean="0"/>
              <a:t>ממשקי הבית בעיר היו משקי בית של נפש אחת או שתי נפשות</a:t>
            </a:r>
            <a:endParaRPr lang="he-IL" dirty="0"/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911559"/>
              </p:ext>
            </p:extLst>
          </p:nvPr>
        </p:nvGraphicFramePr>
        <p:xfrm>
          <a:off x="755576" y="5157192"/>
          <a:ext cx="7920880" cy="10058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93752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ממוצע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 נפשות למשק בית 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he-IL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2411760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2015.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043608" y="476672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אחוז משקי בית קטנים של 2-1 נפשות, מתוך כלל </a:t>
            </a:r>
            <a:r>
              <a:rPr lang="he-IL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משקי הבית, </a:t>
            </a:r>
            <a:r>
              <a:rPr lang="he-IL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בשלוש הערים הגדולות ובישראל </a:t>
            </a:r>
            <a:r>
              <a:rPr lang="he-IL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  <a:endParaRPr lang="he-IL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27584" y="620688"/>
            <a:ext cx="8064896" cy="1122387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he-IL" altLang="he-IL" sz="2200" dirty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הכנסה חודשית ברוטו (לנפש </a:t>
            </a:r>
            <a:r>
              <a:rPr lang="he-IL" altLang="he-IL" sz="2200" dirty="0" smtClean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סטנדרטית*), </a:t>
            </a:r>
            <a:r>
              <a:rPr lang="he-IL" altLang="he-IL" sz="2200" dirty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במשקי בית בהם ראש משק הבית שכיר, </a:t>
            </a:r>
            <a:r>
              <a:rPr lang="he-IL" altLang="he-IL" sz="2200" dirty="0" smtClean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בהשוואה לנתון הארצי 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81552"/>
              </p:ext>
            </p:extLst>
          </p:nvPr>
        </p:nvGraphicFramePr>
        <p:xfrm>
          <a:off x="827584" y="2492896"/>
          <a:ext cx="7776788" cy="289520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83303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99592" y="1628800"/>
            <a:ext cx="7992726" cy="719262"/>
          </a:xfrm>
        </p:spPr>
        <p:txBody>
          <a:bodyPr/>
          <a:lstStyle/>
          <a:p>
            <a:pPr algn="just"/>
            <a:r>
              <a:rPr lang="he-IL" sz="2000" dirty="0" smtClean="0"/>
              <a:t>ההכנסה החודשית ברוטו לנפש סטנדרטית בתל-אביב-יפו </a:t>
            </a:r>
            <a:r>
              <a:rPr lang="he-IL" sz="2000" smtClean="0"/>
              <a:t>גבוהה בכ-40</a:t>
            </a:r>
            <a:r>
              <a:rPr lang="he-IL" sz="2000" dirty="0" smtClean="0"/>
              <a:t>%</a:t>
            </a:r>
            <a:r>
              <a:rPr lang="en-US" sz="2000" dirty="0" smtClean="0"/>
              <a:t> </a:t>
            </a:r>
            <a:r>
              <a:rPr lang="he-IL" sz="2000" dirty="0" smtClean="0"/>
              <a:t>בהשוואה לנתון הארצי. </a:t>
            </a:r>
            <a:r>
              <a:rPr lang="he-IL" sz="2000" dirty="0" smtClean="0">
                <a:solidFill>
                  <a:schemeClr val="bg1">
                    <a:lumMod val="50000"/>
                  </a:schemeClr>
                </a:solidFill>
              </a:rPr>
              <a:t>נתון ארצי = 100%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411760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</a:t>
            </a:r>
            <a:r>
              <a:rPr lang="he-IL" sz="900" dirty="0">
                <a:solidFill>
                  <a:schemeClr val="bg1">
                    <a:lumMod val="50000"/>
                  </a:schemeClr>
                </a:solidFill>
              </a:rPr>
              <a:t>סקר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הוצאות משק הבית,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55576" y="5498648"/>
            <a:ext cx="8064896" cy="738664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>
            <a:spAutoFit/>
          </a:bodyPr>
          <a:lstStyle/>
          <a:p>
            <a:pPr marL="715963" indent="-630238" algn="just"/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he-IL" sz="1400" b="1" dirty="0" smtClean="0">
                <a:solidFill>
                  <a:schemeClr val="bg1">
                    <a:lumMod val="50000"/>
                  </a:schemeClr>
                </a:solidFill>
              </a:rPr>
              <a:t>הערה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: על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מנת ליצור בסיס להשוואת רמת החיים של משקי בית בעלי מספר נפשות שונה, נהוג </a:t>
            </a:r>
            <a:r>
              <a:rPr lang="he-IL" sz="1400" dirty="0" err="1">
                <a:solidFill>
                  <a:schemeClr val="bg1">
                    <a:lumMod val="50000"/>
                  </a:schemeClr>
                </a:solidFill>
              </a:rPr>
              <a:t>להשוותם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לפי הכנסה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לנפש, עפ"י ההנחה שלכל נפש נוספת במשק הבית יש השפעה שולית פוחתת על הוצאות משק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  הבית.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נפש סטנדרטית היא מושג המחושב לצורך זה.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19</a:t>
            </a:fld>
            <a:endParaRPr lang="he-IL"/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99733"/>
              </p:ext>
            </p:extLst>
          </p:nvPr>
        </p:nvGraphicFramePr>
        <p:xfrm>
          <a:off x="375374" y="1844824"/>
          <a:ext cx="8496944" cy="415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971600" y="1268760"/>
            <a:ext cx="7848872" cy="719262"/>
          </a:xfrm>
        </p:spPr>
        <p:txBody>
          <a:bodyPr/>
          <a:lstStyle/>
          <a:p>
            <a:r>
              <a:rPr lang="he-IL" sz="2000" dirty="0"/>
              <a:t>אחוז משקי הבית מתחת לקו העוני </a:t>
            </a:r>
            <a:r>
              <a:rPr lang="he-IL" sz="2000" dirty="0" smtClean="0"/>
              <a:t>בתל-אביב-יפו </a:t>
            </a:r>
            <a:r>
              <a:rPr lang="he-IL" sz="2000" dirty="0"/>
              <a:t>נמוך משמעותית בהשוואה </a:t>
            </a:r>
            <a:r>
              <a:rPr lang="he-IL" sz="2000" dirty="0" smtClean="0"/>
              <a:t>לישראל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187624" y="476672"/>
            <a:ext cx="7756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200" b="1" dirty="0" smtClean="0">
                <a:solidFill>
                  <a:srgbClr val="000000"/>
                </a:solidFill>
                <a:latin typeface="Arial"/>
                <a:cs typeface="Arial"/>
              </a:rPr>
              <a:t>אחוז </a:t>
            </a:r>
            <a:r>
              <a:rPr lang="he-IL" sz="2200" b="1" dirty="0">
                <a:solidFill>
                  <a:srgbClr val="000000"/>
                </a:solidFill>
                <a:latin typeface="Arial"/>
                <a:cs typeface="Arial"/>
              </a:rPr>
              <a:t>משקי הבית מתחת לקו העוני כאחוז מכלל משקי הבית </a:t>
            </a:r>
            <a:r>
              <a:rPr lang="he-IL" sz="2200" b="1" dirty="0" smtClean="0">
                <a:solidFill>
                  <a:srgbClr val="000000"/>
                </a:solidFill>
                <a:latin typeface="Arial"/>
                <a:cs typeface="Arial"/>
              </a:rPr>
              <a:t>בתל-אביב-יפו ובישראל </a:t>
            </a:r>
            <a:endParaRPr lang="he-IL" sz="2200" dirty="0"/>
          </a:p>
        </p:txBody>
      </p:sp>
      <p:sp>
        <p:nvSpPr>
          <p:cNvPr id="9" name="TextBox 13"/>
          <p:cNvSpPr txBox="1"/>
          <p:nvPr/>
        </p:nvSpPr>
        <p:spPr>
          <a:xfrm>
            <a:off x="2267744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הוצאות משק הבית, 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2868071831"/>
              </p:ext>
            </p:extLst>
          </p:nvPr>
        </p:nvGraphicFramePr>
        <p:xfrm>
          <a:off x="107504" y="1340768"/>
          <a:ext cx="8928992" cy="436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826" y="908720"/>
            <a:ext cx="8856662" cy="503238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משנות ה-90' אוכלוסיית תל-אביב-יפו נמצאת במגמת עלייה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אוכלוסיית העיר לאורך זמן</a:t>
            </a:r>
            <a:endParaRPr lang="he-IL" sz="2800" dirty="0"/>
          </a:p>
        </p:txBody>
      </p:sp>
      <p:sp>
        <p:nvSpPr>
          <p:cNvPr id="81" name="Text Box 839" descr="n020face"/>
          <p:cNvSpPr txBox="1">
            <a:spLocks noChangeArrowheads="1"/>
          </p:cNvSpPr>
          <p:nvPr/>
        </p:nvSpPr>
        <p:spPr bwMode="auto">
          <a:xfrm>
            <a:off x="-107453" y="1052736"/>
            <a:ext cx="935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e-IL" altLang="he-IL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אלפים</a:t>
            </a:r>
            <a:endParaRPr lang="en-US" altLang="he-IL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7092280" y="1886794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0.1+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7420225" y="1814785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1.4+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7740154" y="1772816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6516216" y="1977727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1.5+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6227985" y="2079327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2.2+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5896719" y="2150765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0.4+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18"/>
          <p:cNvSpPr txBox="1">
            <a:spLocks noChangeArrowheads="1"/>
          </p:cNvSpPr>
          <p:nvPr/>
        </p:nvSpPr>
        <p:spPr bwMode="auto">
          <a:xfrm>
            <a:off x="5580112" y="2195215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4932040" y="2246834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0.3+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5253781" y="2246833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0.8+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4427984" y="2141503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0.6-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8"/>
          <p:cNvSpPr txBox="1">
            <a:spLocks noChangeArrowheads="1"/>
          </p:cNvSpPr>
          <p:nvPr/>
        </p:nvSpPr>
        <p:spPr bwMode="auto">
          <a:xfrm>
            <a:off x="4139952" y="2132856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3779912" y="2259147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5.5+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3491880" y="2417913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0.5-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184600" y="2392391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0.8-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2843808" y="2360117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0.6-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2269133" y="2319363"/>
            <a:ext cx="574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1.2-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1942803" y="2243332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0.4-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621061" y="2213170"/>
            <a:ext cx="577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304454" y="2144738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1.5-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992039" y="2060848"/>
            <a:ext cx="574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1.3-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</a:t>
            </a:fld>
            <a:endParaRPr lang="he-IL"/>
          </a:p>
        </p:txBody>
      </p:sp>
      <p:cxnSp>
        <p:nvCxnSpPr>
          <p:cNvPr id="9" name="מחבר ישר 8"/>
          <p:cNvCxnSpPr/>
          <p:nvPr/>
        </p:nvCxnSpPr>
        <p:spPr>
          <a:xfrm flipH="1" flipV="1">
            <a:off x="7957832" y="1477943"/>
            <a:ext cx="14808" cy="3178290"/>
          </a:xfrm>
          <a:prstGeom prst="line">
            <a:avLst/>
          </a:prstGeom>
          <a:ln w="22225" cap="sq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467544" y="5642664"/>
            <a:ext cx="8424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631825" algn="just"/>
            <a:r>
              <a:rPr lang="he-IL" altLang="he-I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הערות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הנתונים אינם 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כוללים את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האוכלוסייה 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הזרה בעיר (עובדים זרים חוקיים ולא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חוקיים, מסתננים/מבקשי מקלט 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ופליטים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התרשים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מציג את נתוני האוכלוסייה בקפיצות של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שנתיים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עד שנת 2012. התרשים מציג גם את אחוז הגידול השנתי בכל שנה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לעומת השנה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הקודמת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.</a:t>
            </a:r>
            <a:endParaRPr lang="he-IL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5004246" y="6597898"/>
            <a:ext cx="4048426" cy="2601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שנתון סטטיסטי לישראל, 2016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028384" y="1675210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1.8+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316416" y="1700808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1.6+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הוצאות כספיות של משקי בית </a:t>
            </a:r>
            <a:r>
              <a:rPr lang="he-IL" sz="2400" dirty="0" smtClean="0"/>
              <a:t>(2014)</a:t>
            </a:r>
            <a:endParaRPr lang="he-IL" sz="24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8517"/>
              </p:ext>
            </p:extLst>
          </p:nvPr>
        </p:nvGraphicFramePr>
        <p:xfrm>
          <a:off x="683568" y="2132856"/>
          <a:ext cx="7992814" cy="307514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93960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1007779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strike="noStrike" dirty="0" smtClean="0"/>
                        <a:t>הוצאה חודשית כוללת לתצרוכת למשק בית - ש"ח</a:t>
                      </a:r>
                    </a:p>
                    <a:p>
                      <a:pPr algn="r" rtl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(ביחס לכלל ישראל =</a:t>
                      </a:r>
                      <a:r>
                        <a:rPr lang="he-IL" altLang="he-IL" sz="12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100%)</a:t>
                      </a:r>
                      <a:endParaRPr lang="en-US" altLang="he-IL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15,143</a:t>
                      </a:r>
                      <a:r>
                        <a:rPr lang="en-US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e-IL" altLang="he-IL" sz="1800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he-IL" sz="1400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(100.6%)</a:t>
                      </a:r>
                      <a:endParaRPr lang="he-IL" sz="140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14,451</a:t>
                      </a:r>
                    </a:p>
                    <a:p>
                      <a:pPr algn="ctr" rtl="1"/>
                      <a:endParaRPr lang="he-IL" sz="1400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(96%)</a:t>
                      </a:r>
                      <a:endParaRPr lang="he-IL" sz="140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12,979</a:t>
                      </a:r>
                    </a:p>
                    <a:p>
                      <a:pPr algn="ctr" rtl="1"/>
                      <a:endParaRPr lang="he-IL" sz="1400" b="0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b="0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(86%)</a:t>
                      </a:r>
                      <a:endParaRPr lang="he-IL" sz="1400" b="0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15,053</a:t>
                      </a:r>
                      <a:endParaRPr lang="he-IL" sz="180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76950">
                <a:tc>
                  <a:txBody>
                    <a:bodyPr/>
                    <a:lstStyle/>
                    <a:p>
                      <a:pPr algn="r" rtl="1"/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הוצאה כוללת לתצרוכת לנפש סטנדרטית בחודש </a:t>
                      </a:r>
                      <a:r>
                        <a:rPr lang="he-IL" sz="1600" b="1" dirty="0" smtClean="0"/>
                        <a:t>- ש"ח</a:t>
                      </a:r>
                    </a:p>
                    <a:p>
                      <a:pPr algn="r" rtl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(ביחס לכלל ישראל =</a:t>
                      </a:r>
                      <a:r>
                        <a:rPr lang="he-IL" altLang="he-IL" sz="12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100%)</a:t>
                      </a:r>
                      <a:endParaRPr lang="en-US" altLang="he-IL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7,384</a:t>
                      </a:r>
                    </a:p>
                    <a:p>
                      <a:pPr algn="ctr" rtl="1"/>
                      <a:endParaRPr lang="he-IL" sz="1800" strike="sng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(133%)</a:t>
                      </a:r>
                      <a:endParaRPr lang="he-IL" sz="1400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4,792</a:t>
                      </a:r>
                    </a:p>
                    <a:p>
                      <a:pPr algn="ctr" rtl="1"/>
                      <a:endParaRPr lang="he-IL" altLang="he-IL" sz="1800" strike="sng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(86%)</a:t>
                      </a:r>
                      <a:endParaRPr lang="he-IL" sz="1400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5,999</a:t>
                      </a:r>
                    </a:p>
                    <a:p>
                      <a:pPr algn="ctr" rtl="1"/>
                      <a:endParaRPr lang="he-IL" altLang="he-IL" sz="1800" strike="sng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(108%)</a:t>
                      </a:r>
                      <a:endParaRPr lang="he-IL" sz="1400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5,566</a:t>
                      </a:r>
                    </a:p>
                    <a:p>
                      <a:pPr algn="ctr" rtl="1"/>
                      <a:endParaRPr lang="he-IL" sz="1800" strike="sng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  <a:p>
                      <a:pPr algn="ctr" rtl="1"/>
                      <a:endParaRPr lang="he-IL" sz="1800" strike="sng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10" name="מציין מיקום טקסט 6"/>
          <p:cNvSpPr txBox="1">
            <a:spLocks/>
          </p:cNvSpPr>
          <p:nvPr/>
        </p:nvSpPr>
        <p:spPr>
          <a:xfrm>
            <a:off x="683568" y="1124744"/>
            <a:ext cx="8280920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 smtClean="0">
                <a:solidFill>
                  <a:srgbClr val="00B050"/>
                </a:solidFill>
              </a:rPr>
              <a:t>ההוצאה הכוללת לתצרוכת לנפש סטנדרטית* בתל-אביב-יפו גבוהה בכ-33%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he-IL" sz="1800" dirty="0" smtClean="0">
                <a:solidFill>
                  <a:srgbClr val="00B050"/>
                </a:solidFill>
              </a:rPr>
              <a:t>מהנתון המקביל בישראל</a:t>
            </a:r>
            <a:endParaRPr lang="he-IL" sz="1800" b="0" dirty="0">
              <a:solidFill>
                <a:srgbClr val="00B05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55576" y="5301208"/>
            <a:ext cx="8064896" cy="738664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>
            <a:spAutoFit/>
          </a:bodyPr>
          <a:lstStyle/>
          <a:p>
            <a:pPr marL="715963" indent="-630238" algn="just"/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he-IL" sz="1400" b="1" dirty="0" smtClean="0">
                <a:solidFill>
                  <a:schemeClr val="bg1">
                    <a:lumMod val="50000"/>
                  </a:schemeClr>
                </a:solidFill>
              </a:rPr>
              <a:t>הערה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: על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מנת ליצור בסיס להשוואת רמת החיים של משקי בית בעלי מספר נפשות שונה, נהוג </a:t>
            </a:r>
            <a:r>
              <a:rPr lang="he-IL" sz="1400" dirty="0" err="1">
                <a:solidFill>
                  <a:schemeClr val="bg1">
                    <a:lumMod val="50000"/>
                  </a:schemeClr>
                </a:solidFill>
              </a:rPr>
              <a:t>להשוותם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לפי הכנסה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לנפש, עפ"י ההנחה שלכל נפש נוספת במשק הבית יש השפעה שולית פוחתת על הוצאות משק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  הבית.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נפש סטנדרטית היא מושג המחושב לצורך זה.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483768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הוצאות משק הבית,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03769056"/>
              </p:ext>
            </p:extLst>
          </p:nvPr>
        </p:nvGraphicFramePr>
        <p:xfrm>
          <a:off x="80963" y="1628800"/>
          <a:ext cx="8820150" cy="367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323647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אחוזים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9" name="מציין מיקום טקסט 6"/>
          <p:cNvSpPr txBox="1">
            <a:spLocks/>
          </p:cNvSpPr>
          <p:nvPr/>
        </p:nvSpPr>
        <p:spPr>
          <a:xfrm>
            <a:off x="85601" y="836712"/>
            <a:ext cx="8878887" cy="504056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 smtClean="0">
                <a:solidFill>
                  <a:srgbClr val="00B050"/>
                </a:solidFill>
              </a:rPr>
              <a:t>שיעור המתגוררים בשכירות בתל-אביב-יפו בשנת 2014 הוא כ-54% והוא הגבוה בישראל </a:t>
            </a:r>
            <a:endParaRPr lang="en-US" altLang="he-IL" sz="18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1800" b="0" dirty="0"/>
          </a:p>
        </p:txBody>
      </p:sp>
      <p:sp>
        <p:nvSpPr>
          <p:cNvPr id="13" name="מציין מיקום טקסט 6"/>
          <p:cNvSpPr txBox="1">
            <a:spLocks/>
          </p:cNvSpPr>
          <p:nvPr/>
        </p:nvSpPr>
        <p:spPr>
          <a:xfrm>
            <a:off x="80963" y="404664"/>
            <a:ext cx="8878887" cy="5461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 smtClean="0"/>
              <a:t>אחוז הגרים בדירות בבעלות ובשכירות בתל-אביב-יפו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הוצאות משק הבית,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552583"/>
              </p:ext>
            </p:extLst>
          </p:nvPr>
        </p:nvGraphicFramePr>
        <p:xfrm>
          <a:off x="899592" y="5085184"/>
          <a:ext cx="7560840" cy="8686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293752">
                <a:tc gridSpan="4"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שיעור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 המתגוררים בשכירות - 2014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b="1" strike="noStrike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b="1" strike="noStrike" dirty="0" smtClean="0">
                          <a:solidFill>
                            <a:schemeClr val="bg1"/>
                          </a:solidFill>
                        </a:rPr>
                        <a:t>54%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strike="noStrike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strike="noStrike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endParaRPr lang="he-IL" sz="16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strike="noStrike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strike="noStrike" dirty="0" smtClean="0">
                          <a:solidFill>
                            <a:schemeClr val="bg1"/>
                          </a:solidFill>
                        </a:rPr>
                        <a:t>37%</a:t>
                      </a:r>
                      <a:endParaRPr lang="he-IL" sz="16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strike="noStrike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strike="noStrike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he-IL" sz="16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683568" y="6063679"/>
            <a:ext cx="78488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44500" indent="-444500"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שיעורי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הגרים בדירות שבבעלותם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והגרים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בדירות בשכירות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אינם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מסתכמים ל-100%, שכן, השאר גרים בהסדרים אחרים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(גרים בבית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שהוא בבעלות המשפחה מבלי לשלם דמי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שכירות, 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דמי מפתח וכיו"ב).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מחירי דיור </a:t>
            </a:r>
            <a:r>
              <a:rPr lang="he-IL" sz="2400" dirty="0" smtClean="0"/>
              <a:t>(רבעון 1, 2016)</a:t>
            </a:r>
            <a:endParaRPr lang="he-IL" sz="24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728918"/>
              </p:ext>
            </p:extLst>
          </p:nvPr>
        </p:nvGraphicFramePr>
        <p:xfrm>
          <a:off x="540310" y="2471470"/>
          <a:ext cx="8432433" cy="286783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560761"/>
                <a:gridCol w="1470842"/>
                <a:gridCol w="1498658"/>
                <a:gridCol w="1333008"/>
                <a:gridCol w="1569164"/>
              </a:tblGrid>
              <a:tr h="46902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396769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דירות בבעלות</a:t>
                      </a:r>
                      <a:r>
                        <a:rPr lang="he-IL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he-IL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96769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 smtClean="0"/>
                        <a:t>מחירים ממוצעים של דירות בבעלות הדיירים (ש"ח)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 smtClean="0"/>
                    </a:p>
                    <a:p>
                      <a:pPr marL="0" marR="0" indent="0" algn="just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(ביחס למחיר הממוצע בישראל=100%)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2,680,500</a:t>
                      </a:r>
                    </a:p>
                    <a:p>
                      <a:pPr indent="38608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38608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(185%)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2088" marR="0" indent="-11113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1,842,700</a:t>
                      </a:r>
                    </a:p>
                    <a:p>
                      <a:pPr marL="193040" marR="0" indent="179705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93040" indent="179705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(127%)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1,113,700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(77%)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marR="0" indent="0" algn="ct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1,446,200</a:t>
                      </a:r>
                    </a:p>
                    <a:p>
                      <a:pPr marL="85725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769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שכר דירה חופשי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9676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 smtClean="0"/>
                        <a:t>מחירים ממוצעים של שכר דירה חופשי (ש"ח)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(ביחס</a:t>
                      </a:r>
                      <a:r>
                        <a:rPr lang="he-IL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למחיר ממוצע בישראל=100%)</a:t>
                      </a:r>
                      <a:endParaRPr lang="he-I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5,531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(149%)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4,084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(110%)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2,548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(69%)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00"/>
                        </a:lnSpc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3,715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22</a:t>
            </a:fld>
            <a:endParaRPr lang="he-IL"/>
          </a:p>
        </p:txBody>
      </p:sp>
      <p:sp>
        <p:nvSpPr>
          <p:cNvPr id="10" name="מציין מיקום טקסט 6"/>
          <p:cNvSpPr txBox="1">
            <a:spLocks/>
          </p:cNvSpPr>
          <p:nvPr/>
        </p:nvSpPr>
        <p:spPr>
          <a:xfrm>
            <a:off x="93856" y="1412776"/>
            <a:ext cx="8878887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 smtClean="0">
                <a:solidFill>
                  <a:srgbClr val="00B050"/>
                </a:solidFill>
              </a:rPr>
              <a:t>מחיר הדירות בת"א-יפו גבוה משמעותית בהשוואה למחיר דירות בישראל      </a:t>
            </a:r>
          </a:p>
          <a:p>
            <a:r>
              <a:rPr lang="he-IL" sz="2000" dirty="0" smtClean="0">
                <a:solidFill>
                  <a:srgbClr val="00B050"/>
                </a:solidFill>
              </a:rPr>
              <a:t>                                                     </a:t>
            </a:r>
            <a:endParaRPr lang="en-US" altLang="he-IL" sz="20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2400" b="0" dirty="0"/>
          </a:p>
        </p:txBody>
      </p:sp>
      <p:sp>
        <p:nvSpPr>
          <p:cNvPr id="11" name="TextBox 13"/>
          <p:cNvSpPr txBox="1"/>
          <p:nvPr/>
        </p:nvSpPr>
        <p:spPr>
          <a:xfrm>
            <a:off x="2411760" y="6525344"/>
            <a:ext cx="6336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r>
              <a:rPr lang="he-IL" sz="900" dirty="0">
                <a:solidFill>
                  <a:schemeClr val="bg1">
                    <a:lumMod val="50000"/>
                  </a:schemeClr>
                </a:solidFill>
              </a:rPr>
              <a:t>, סקרי מחירי דירות בבעלות הדיירים ושכר דירה של דירות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בשכירות, 2016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  <a:p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336699"/>
                </a:solidFill>
              </a:rPr>
              <a:t>שירותים חברתיים וביטוח לאומי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27584" y="506412"/>
            <a:ext cx="8132266" cy="906364"/>
          </a:xfrm>
        </p:spPr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he-IL" sz="2600" dirty="0"/>
              <a:t>נפשות בטיפול </a:t>
            </a:r>
            <a:r>
              <a:rPr lang="he-IL" sz="2600" dirty="0" smtClean="0"/>
              <a:t>מינהל </a:t>
            </a:r>
            <a:r>
              <a:rPr lang="he-IL" sz="2600" dirty="0"/>
              <a:t>השירותים </a:t>
            </a:r>
            <a:r>
              <a:rPr lang="he-IL" sz="2600" dirty="0" smtClean="0"/>
              <a:t>החברתיים, לפי אגף, </a:t>
            </a:r>
            <a:r>
              <a:rPr lang="he-IL" sz="2600" dirty="0"/>
              <a:t>כאחוז מכלל האוכלוסייה </a:t>
            </a:r>
            <a:r>
              <a:rPr lang="he-IL" sz="2600" dirty="0" smtClean="0"/>
              <a:t>בכל אזור רלוונטי </a:t>
            </a:r>
            <a:endParaRPr lang="he-IL" sz="2600" dirty="0"/>
          </a:p>
          <a:p>
            <a:pPr>
              <a:lnSpc>
                <a:spcPts val="2700"/>
              </a:lnSpc>
              <a:spcBef>
                <a:spcPts val="0"/>
              </a:spcBef>
            </a:pPr>
            <a:endParaRPr lang="he-IL" sz="2600" dirty="0"/>
          </a:p>
        </p:txBody>
      </p:sp>
      <p:graphicFrame>
        <p:nvGraphicFramePr>
          <p:cNvPr id="10" name="מציין מיקום תרשים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47647022"/>
              </p:ext>
            </p:extLst>
          </p:nvPr>
        </p:nvGraphicFramePr>
        <p:xfrm>
          <a:off x="161925" y="1988840"/>
          <a:ext cx="882015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783849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אחוזים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300511" y="6642522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מינהל השירותים החברתיים, 2015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826" y="1269578"/>
            <a:ext cx="8856662" cy="503238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מאמצע שנות ה-90' שיעור המטופלים </a:t>
            </a:r>
            <a:r>
              <a:rPr lang="he-IL" sz="1800" dirty="0" err="1" smtClean="0">
                <a:solidFill>
                  <a:schemeClr val="accent3"/>
                </a:solidFill>
              </a:rPr>
              <a:t>במינהל</a:t>
            </a:r>
            <a:r>
              <a:rPr lang="he-IL" sz="1800" dirty="0" smtClean="0">
                <a:solidFill>
                  <a:schemeClr val="accent3"/>
                </a:solidFill>
              </a:rPr>
              <a:t> השירותים החברתיים נמצא במגמת ירידה</a:t>
            </a:r>
            <a:endParaRPr lang="he-IL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9900"/>
                </a:solidFill>
              </a:rPr>
              <a:t>חינוך והשכלה</a:t>
            </a:r>
            <a:endParaRPr lang="he-IL" dirty="0">
              <a:solidFill>
                <a:srgbClr val="FF99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259632" y="1124744"/>
            <a:ext cx="7632848" cy="648072"/>
          </a:xfrm>
        </p:spPr>
        <p:txBody>
          <a:bodyPr/>
          <a:lstStyle/>
          <a:p>
            <a:pPr algn="just"/>
            <a:r>
              <a:rPr lang="he-IL" sz="1800" dirty="0" err="1" smtClean="0">
                <a:solidFill>
                  <a:schemeClr val="accent3"/>
                </a:solidFill>
              </a:rPr>
              <a:t>בתשע"ו</a:t>
            </a:r>
            <a:r>
              <a:rPr lang="he-IL" sz="1800" dirty="0" smtClean="0">
                <a:solidFill>
                  <a:schemeClr val="accent3"/>
                </a:solidFill>
              </a:rPr>
              <a:t> </a:t>
            </a:r>
            <a:r>
              <a:rPr lang="he-IL" sz="1800" dirty="0">
                <a:solidFill>
                  <a:schemeClr val="accent3"/>
                </a:solidFill>
              </a:rPr>
              <a:t>(</a:t>
            </a:r>
            <a:r>
              <a:rPr lang="he-IL" sz="1800" dirty="0" smtClean="0">
                <a:solidFill>
                  <a:schemeClr val="accent3"/>
                </a:solidFill>
              </a:rPr>
              <a:t>2015/16) למדו בכל מוסדות החינוך </a:t>
            </a:r>
            <a:r>
              <a:rPr lang="he-IL" sz="1800" dirty="0">
                <a:solidFill>
                  <a:schemeClr val="accent3"/>
                </a:solidFill>
              </a:rPr>
              <a:t>בעיר (עירוניים, </a:t>
            </a:r>
            <a:r>
              <a:rPr lang="he-IL" sz="1800" dirty="0" smtClean="0">
                <a:solidFill>
                  <a:schemeClr val="accent3"/>
                </a:solidFill>
              </a:rPr>
              <a:t>משותפים ופרטיים) כ-72,950 תלמידים. מתוכם, בחינוך העירוני והמשותף למדו כ-63,930 תלמידים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616943" y="6525890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 smtClean="0"/>
              <a:t>קובץ </a:t>
            </a:r>
            <a:r>
              <a:rPr lang="he-IL" sz="900" dirty="0"/>
              <a:t>תלמידים עירוני, נובמבר </a:t>
            </a:r>
            <a:r>
              <a:rPr lang="he-IL" sz="900" dirty="0" smtClean="0"/>
              <a:t>2015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החינוך העירוני והמשותף* </a:t>
            </a:r>
            <a:r>
              <a:rPr lang="he-IL" sz="1900" dirty="0" smtClean="0">
                <a:solidFill>
                  <a:schemeClr val="bg1">
                    <a:lumMod val="65000"/>
                  </a:schemeClr>
                </a:solidFill>
              </a:rPr>
              <a:t>(כולל מוכר שאינו רשמי בבתי-ספר יסודיים)</a:t>
            </a:r>
            <a:endParaRPr lang="he-IL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591824"/>
              </p:ext>
            </p:extLst>
          </p:nvPr>
        </p:nvGraphicFramePr>
        <p:xfrm>
          <a:off x="755574" y="2349500"/>
          <a:ext cx="7632776" cy="274013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08194"/>
                <a:gridCol w="1908194"/>
                <a:gridCol w="1908194"/>
                <a:gridCol w="1908194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מוסדות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כיתות</a:t>
                      </a:r>
                      <a:endParaRPr lang="he-IL" sz="1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תלמידים</a:t>
                      </a:r>
                      <a:endParaRPr lang="he-IL" sz="18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גנים**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14,590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בתי-ספר יסודיים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1,380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30,230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על-יסודי עירוני ומשותף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730</a:t>
                      </a:r>
                      <a:endParaRPr 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19,110</a:t>
                      </a:r>
                      <a:endParaRPr 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827584" y="5085184"/>
            <a:ext cx="770485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563" indent="-95250" algn="just">
              <a:spcBef>
                <a:spcPct val="50000"/>
              </a:spcBef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חינוך עירוני ומשותף -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כולל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</a:rPr>
              <a:t>מוסדות אשר מתוקצבים במשותף על-ידי משרד החינוך ועל-ידי העירייה, וכן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ע"י גורמים וגופים אחרים (כמו הורים, למשל) </a:t>
            </a:r>
          </a:p>
          <a:p>
            <a:pPr marL="182563" indent="-95250" algn="just">
              <a:spcBef>
                <a:spcPct val="50000"/>
              </a:spcBef>
              <a:defRPr/>
            </a:pP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 בגנים אין משמעות למספר המוסדות היות שבמוסד אחד ייתכנו מספר גנים שונים.</a:t>
            </a:r>
            <a:endParaRPr lang="he-IL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01768678"/>
              </p:ext>
            </p:extLst>
          </p:nvPr>
        </p:nvGraphicFramePr>
        <p:xfrm>
          <a:off x="161924" y="1839307"/>
          <a:ext cx="8982075" cy="411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251520" y="1125561"/>
            <a:ext cx="8712646" cy="713745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בעשור האחרון (מאז 2006/07), </a:t>
            </a:r>
            <a:r>
              <a:rPr lang="he-IL" sz="1800" dirty="0">
                <a:solidFill>
                  <a:schemeClr val="accent3"/>
                </a:solidFill>
              </a:rPr>
              <a:t>מספר </a:t>
            </a:r>
            <a:r>
              <a:rPr lang="he-IL" sz="1800" dirty="0" smtClean="0">
                <a:solidFill>
                  <a:schemeClr val="accent3"/>
                </a:solidFill>
              </a:rPr>
              <a:t>התלמידים </a:t>
            </a:r>
            <a:r>
              <a:rPr lang="he-IL" sz="1800" dirty="0"/>
              <a:t>ב</a:t>
            </a:r>
            <a:r>
              <a:rPr lang="he-IL" sz="1800" dirty="0" smtClean="0">
                <a:solidFill>
                  <a:schemeClr val="accent3"/>
                </a:solidFill>
              </a:rPr>
              <a:t>גנים ובחינוך </a:t>
            </a:r>
            <a:r>
              <a:rPr lang="he-IL" sz="1800" dirty="0">
                <a:solidFill>
                  <a:schemeClr val="accent3"/>
                </a:solidFill>
              </a:rPr>
              <a:t>היסודי במגמת עלייה. </a:t>
            </a:r>
            <a:r>
              <a:rPr lang="he-IL" sz="1800" dirty="0" smtClean="0">
                <a:solidFill>
                  <a:schemeClr val="accent3"/>
                </a:solidFill>
              </a:rPr>
              <a:t>מספר תלמידי </a:t>
            </a:r>
            <a:r>
              <a:rPr lang="he-IL" sz="1800" dirty="0">
                <a:solidFill>
                  <a:schemeClr val="accent3"/>
                </a:solidFill>
              </a:rPr>
              <a:t>החינוך העל-יסודי </a:t>
            </a:r>
            <a:r>
              <a:rPr lang="he-IL" sz="1800" dirty="0" smtClean="0">
                <a:solidFill>
                  <a:schemeClr val="accent3"/>
                </a:solidFill>
              </a:rPr>
              <a:t>נשמר יציב יחסית תוך עלייה מתונה בארבע השנים האחרונות.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79712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</a:t>
            </a:r>
            <a:r>
              <a:rPr lang="he-IL" sz="900" dirty="0"/>
              <a:t>: </a:t>
            </a:r>
            <a:r>
              <a:rPr lang="he-IL" sz="900" dirty="0" smtClean="0"/>
              <a:t>קובץ </a:t>
            </a:r>
            <a:r>
              <a:rPr lang="he-IL" sz="900" dirty="0"/>
              <a:t>תלמידים עירוני, נובמבר </a:t>
            </a:r>
            <a:r>
              <a:rPr lang="he-IL" sz="900" dirty="0" smtClean="0"/>
              <a:t>2015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מספר התלמידים במוסדות חינוך עירוניים ומשותפים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008" y="1628800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אלפים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1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755576" y="6597352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</a:t>
            </a:r>
            <a:r>
              <a:rPr lang="he-IL" sz="900" dirty="0"/>
              <a:t>: </a:t>
            </a:r>
            <a:r>
              <a:rPr lang="he-IL" sz="900" dirty="0" smtClean="0"/>
              <a:t>משרד </a:t>
            </a:r>
            <a:r>
              <a:rPr lang="he-IL" sz="900" dirty="0"/>
              <a:t>החינוך, פרסום </a:t>
            </a:r>
            <a:r>
              <a:rPr lang="he-IL" sz="900" dirty="0" smtClean="0"/>
              <a:t>ספטמבר 2015 (בשנת 2016 לא נמסרו נתונים עדכניים </a:t>
            </a:r>
            <a:r>
              <a:rPr lang="he-IL" sz="900" dirty="0" err="1" smtClean="0"/>
              <a:t>לתשע"ו</a:t>
            </a:r>
            <a:r>
              <a:rPr lang="he-IL" sz="900" dirty="0" smtClean="0"/>
              <a:t>)</a:t>
            </a:r>
            <a:endParaRPr lang="he-IL" sz="9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26</a:t>
            </a:fld>
            <a:endParaRPr lang="he-I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970414" cy="456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-36512" y="548680"/>
            <a:ext cx="9073008" cy="1008112"/>
          </a:xfrm>
        </p:spPr>
        <p:txBody>
          <a:bodyPr/>
          <a:lstStyle/>
          <a:p>
            <a:r>
              <a:rPr lang="he-IL" sz="2600" dirty="0" smtClean="0"/>
              <a:t>אחוז הניגשים והזכאים לבגרות מבין תלמידי י"ב הגרים בישוב            </a:t>
            </a:r>
            <a:r>
              <a:rPr lang="he-IL" sz="2200" dirty="0" smtClean="0">
                <a:solidFill>
                  <a:schemeClr val="bg1">
                    <a:lumMod val="65000"/>
                  </a:schemeClr>
                </a:solidFill>
              </a:rPr>
              <a:t>(ללא חינוך מיוחד)</a:t>
            </a:r>
            <a:endParaRPr lang="he-IL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11560" y="1412776"/>
            <a:ext cx="8352928" cy="616197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אחוז הזכאים </a:t>
            </a:r>
            <a:r>
              <a:rPr lang="he-IL" sz="1800" dirty="0" smtClean="0">
                <a:solidFill>
                  <a:srgbClr val="00B050"/>
                </a:solidFill>
              </a:rPr>
              <a:t>לבגרות מתוך התלמידים הגרים בתל-אביב-יפו </a:t>
            </a:r>
            <a:r>
              <a:rPr lang="he-IL" sz="1800" dirty="0">
                <a:solidFill>
                  <a:srgbClr val="00B050"/>
                </a:solidFill>
              </a:rPr>
              <a:t>במגמת </a:t>
            </a:r>
            <a:r>
              <a:rPr lang="he-IL" sz="1800" dirty="0" smtClean="0">
                <a:solidFill>
                  <a:srgbClr val="00B050"/>
                </a:solidFill>
              </a:rPr>
              <a:t>עלייה </a:t>
            </a:r>
            <a:endParaRPr lang="he-IL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251520" y="1052736"/>
            <a:ext cx="8784976" cy="864096"/>
          </a:xfrm>
        </p:spPr>
        <p:txBody>
          <a:bodyPr/>
          <a:lstStyle/>
          <a:p>
            <a:r>
              <a:rPr lang="he-IL" sz="1800" dirty="0">
                <a:solidFill>
                  <a:srgbClr val="00B050"/>
                </a:solidFill>
              </a:rPr>
              <a:t>הלומדים </a:t>
            </a:r>
            <a:r>
              <a:rPr lang="he-IL" sz="1800" dirty="0" smtClean="0">
                <a:solidFill>
                  <a:srgbClr val="00B050"/>
                </a:solidFill>
              </a:rPr>
              <a:t>בחינוך העל-תיכוני, במכללות האקדמיות ובאוניברסיטאות במוסדות </a:t>
            </a:r>
            <a:r>
              <a:rPr lang="he-IL" sz="1800" dirty="0">
                <a:solidFill>
                  <a:srgbClr val="00B050"/>
                </a:solidFill>
              </a:rPr>
              <a:t>בתל-אביב-יפו מהווים כ-15% מכלל הלומדים </a:t>
            </a:r>
            <a:r>
              <a:rPr lang="he-IL" sz="1800" dirty="0" smtClean="0">
                <a:solidFill>
                  <a:srgbClr val="00B050"/>
                </a:solidFill>
              </a:rPr>
              <a:t>במוסדות הללו </a:t>
            </a:r>
            <a:r>
              <a:rPr lang="he-IL" sz="1800" dirty="0">
                <a:solidFill>
                  <a:srgbClr val="00B050"/>
                </a:solidFill>
              </a:rPr>
              <a:t>בישראל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544935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 </a:t>
            </a:r>
            <a:r>
              <a:rPr lang="he-IL" sz="900" dirty="0" smtClean="0"/>
              <a:t>- </a:t>
            </a:r>
            <a:r>
              <a:rPr lang="he-IL" sz="900" dirty="0"/>
              <a:t>עיבוד מיוחד לעיריית </a:t>
            </a:r>
            <a:r>
              <a:rPr lang="he-IL" sz="900" dirty="0" smtClean="0"/>
              <a:t>תל-אביב-יפו 2016 ושנתון סטטיסטי לישראל 2015  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3419872" y="506413"/>
            <a:ext cx="5539978" cy="546100"/>
          </a:xfrm>
        </p:spPr>
        <p:txBody>
          <a:bodyPr/>
          <a:lstStyle/>
          <a:p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חינוך על-תיכוני תשע"ה 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2014/15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28"/>
              </p:ext>
            </p:extLst>
          </p:nvPr>
        </p:nvGraphicFramePr>
        <p:xfrm>
          <a:off x="755576" y="2349500"/>
          <a:ext cx="7632774" cy="286258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238226"/>
                <a:gridCol w="2673896"/>
                <a:gridCol w="2720652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סטודנטים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כאחוז מישראל</a:t>
                      </a:r>
                    </a:p>
                    <a:p>
                      <a:pPr algn="ctr" rtl="1"/>
                      <a:r>
                        <a:rPr lang="he-IL" sz="1400" dirty="0" smtClean="0"/>
                        <a:t>(סטודנטים בישראל)</a:t>
                      </a:r>
                      <a:endParaRPr lang="he-IL" sz="1400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חינוך על-תיכוני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לימודים לא אקדמיים - לא כולל תלמידי הוראה וכיתות </a:t>
                      </a:r>
                      <a:r>
                        <a:rPr lang="he-IL" altLang="he-IL" sz="12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יג</a:t>
                      </a:r>
                      <a:r>
                        <a:rPr lang="he-IL" altLang="he-IL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'-י"ד)</a:t>
                      </a:r>
                      <a:endParaRPr lang="he-IL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6,315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14.9%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(42,335)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מכללות אקדמיות</a:t>
                      </a:r>
                      <a:endParaRPr lang="he-IL" sz="1200" b="1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11,493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8.7%</a:t>
                      </a:r>
                      <a:endParaRPr lang="he-IL" altLang="he-IL" sz="18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(132,488)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אוניברסיטה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26,727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20.2%</a:t>
                      </a:r>
                      <a:endParaRPr lang="he-IL" altLang="he-IL" sz="18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(132,064)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755575" y="5157192"/>
            <a:ext cx="7632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he-IL" sz="13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+mn-c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e-IL" altLang="he-IL" sz="13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(</a:t>
            </a:r>
            <a:r>
              <a:rPr lang="he-IL" altLang="he-IL" sz="13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נתוני </a:t>
            </a:r>
            <a:r>
              <a:rPr lang="he-IL" altLang="he-IL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השנה הקודמת - 2013/14 </a:t>
            </a:r>
            <a:r>
              <a:rPr lang="he-IL" altLang="he-IL" sz="13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cs"/>
              </a:rPr>
              <a:t>: חינוך על-תיכוני-6,900; מכללות אקדמיות וסמינרים-11,192;  אוניברסיטה-27,182)</a:t>
            </a:r>
            <a:endParaRPr lang="en-US" altLang="he-IL" sz="13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7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99592" y="980728"/>
            <a:ext cx="7920880" cy="936104"/>
          </a:xfrm>
        </p:spPr>
        <p:txBody>
          <a:bodyPr/>
          <a:lstStyle/>
          <a:p>
            <a:pPr algn="just"/>
            <a:r>
              <a:rPr lang="he-IL" sz="1800" dirty="0" smtClean="0">
                <a:solidFill>
                  <a:srgbClr val="00B050"/>
                </a:solidFill>
              </a:rPr>
              <a:t>מספר הסטודנטים באוניברסיטת תל-אביב עלה משמעותית מאז היווסדותה. עם זאת, בשנים האחרונות חל צמצום קטן במספר הסטודנטים. כשליש מכלל הסטודנטים שלמדו </a:t>
            </a:r>
            <a:r>
              <a:rPr lang="he-IL" sz="1800" dirty="0" err="1" smtClean="0">
                <a:solidFill>
                  <a:srgbClr val="00B050"/>
                </a:solidFill>
              </a:rPr>
              <a:t>בתשע"ה</a:t>
            </a:r>
            <a:r>
              <a:rPr lang="he-IL" sz="1800" dirty="0" smtClean="0">
                <a:solidFill>
                  <a:srgbClr val="00B050"/>
                </a:solidFill>
              </a:rPr>
              <a:t> (2014/15) באוניברסיטת תל-אביב התגוררו בעיר (כ-7,890 סטודנטים)</a:t>
            </a:r>
            <a:endParaRPr lang="he-IL" sz="1800" dirty="0">
              <a:solidFill>
                <a:srgbClr val="00B050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 </a:t>
            </a:r>
            <a:r>
              <a:rPr lang="he-IL" sz="900" dirty="0" smtClean="0"/>
              <a:t>- </a:t>
            </a:r>
            <a:r>
              <a:rPr lang="he-IL" sz="900" dirty="0"/>
              <a:t>עיבוד מיוחד לעיריית </a:t>
            </a:r>
            <a:r>
              <a:rPr lang="he-IL" sz="900" dirty="0" smtClean="0"/>
              <a:t>תל-אביב-יפו 2016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395536" y="506413"/>
            <a:ext cx="8636322" cy="546100"/>
          </a:xfrm>
        </p:spPr>
        <p:txBody>
          <a:bodyPr/>
          <a:lstStyle/>
          <a:p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סטודנטים באוניברסיטת תל-אביב 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(אלפים)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28</a:t>
            </a:fld>
            <a:endParaRPr lang="he-IL"/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421675"/>
              </p:ext>
            </p:extLst>
          </p:nvPr>
        </p:nvGraphicFramePr>
        <p:xfrm>
          <a:off x="467544" y="1988840"/>
          <a:ext cx="8208911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מחבר ישר 10"/>
          <p:cNvCxnSpPr/>
          <p:nvPr/>
        </p:nvCxnSpPr>
        <p:spPr>
          <a:xfrm flipH="1" flipV="1">
            <a:off x="5724128" y="2483179"/>
            <a:ext cx="15236" cy="2747590"/>
          </a:xfrm>
          <a:prstGeom prst="line">
            <a:avLst/>
          </a:prstGeom>
          <a:ln w="31750" cap="sq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124744"/>
            <a:ext cx="8280920" cy="719262"/>
          </a:xfrm>
        </p:spPr>
        <p:txBody>
          <a:bodyPr/>
          <a:lstStyle/>
          <a:p>
            <a:r>
              <a:rPr lang="he-IL" sz="1800" dirty="0"/>
              <a:t>ת"א-יפו היא מרכז תעסוקה כלל </a:t>
            </a:r>
            <a:r>
              <a:rPr lang="he-IL" sz="1800" dirty="0" smtClean="0"/>
              <a:t>ארצי:</a:t>
            </a:r>
            <a:r>
              <a:rPr lang="en-US" sz="1800" dirty="0" smtClean="0"/>
              <a:t>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בשנת 2015  </a:t>
            </a:r>
            <a:r>
              <a:rPr lang="en-US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he-IL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מהמועסקים </a:t>
            </a:r>
            <a:r>
              <a:rPr lang="he-IL" altLang="he-IL" sz="1800" dirty="0">
                <a:latin typeface="Arial" pitchFamily="34" charset="0"/>
                <a:cs typeface="Arial" pitchFamily="34" charset="0"/>
              </a:rPr>
              <a:t>בישראל עבדו בתל-אביב-יפו, בעוד שהאוכלוסייה בת"א-יפו מהווה רק כ-5.2% מאוכלוסיית</a:t>
            </a:r>
            <a:r>
              <a:rPr lang="he-IL" altLang="he-I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ישראל</a:t>
            </a:r>
            <a:endParaRPr lang="he-IL" sz="1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מועסקים בשלוש הערים הגדולות, כאחוז מישראל </a:t>
            </a:r>
            <a:r>
              <a:rPr lang="he-IL" sz="2400" dirty="0" smtClean="0"/>
              <a:t>(2015)</a:t>
            </a:r>
            <a:endParaRPr lang="he-IL" sz="2800" dirty="0"/>
          </a:p>
        </p:txBody>
      </p:sp>
      <p:sp>
        <p:nvSpPr>
          <p:cNvPr id="13" name="מלבן 12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2376200417"/>
              </p:ext>
            </p:extLst>
          </p:nvPr>
        </p:nvGraphicFramePr>
        <p:xfrm>
          <a:off x="251520" y="2159976"/>
          <a:ext cx="8712968" cy="322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207817" y="4536240"/>
            <a:ext cx="1084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321,000</a:t>
            </a:r>
            <a:r>
              <a:rPr lang="he-IL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732959" y="4536240"/>
            <a:ext cx="1082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176,600</a:t>
            </a:r>
            <a:r>
              <a:rPr lang="he-IL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508104" y="5600272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מופיעים המספרים גולמיים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44390" y="4536240"/>
            <a:ext cx="1227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406,700</a:t>
            </a:r>
            <a:r>
              <a:rPr lang="he-IL" sz="16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he-IL" sz="1600" b="1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999873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6549020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2015.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מטרופולין תל-אביב</a:t>
            </a:r>
            <a:endParaRPr lang="he-IL" sz="28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16595"/>
              </p:ext>
            </p:extLst>
          </p:nvPr>
        </p:nvGraphicFramePr>
        <p:xfrm>
          <a:off x="4860033" y="1906498"/>
          <a:ext cx="4211958" cy="11125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403986"/>
                <a:gridCol w="1403986"/>
                <a:gridCol w="140398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 (Hebrew)"/>
                          <a:cs typeface="Arial" pitchFamily="34" charset="0"/>
                        </a:rPr>
                        <a:t>    מטרופולין תל-אביב כאחוז מישראל</a:t>
                      </a:r>
                      <a:r>
                        <a:rPr lang="en-US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 (Hebrew)"/>
                          <a:cs typeface="Arial" pitchFamily="34" charset="0"/>
                        </a:rPr>
                        <a:t>: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1995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/>
                        <a:t>2000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 </a:t>
                      </a:r>
                      <a:r>
                        <a:rPr lang="en-US" sz="1600" b="1" dirty="0" smtClean="0"/>
                        <a:t>2015</a:t>
                      </a:r>
                      <a:r>
                        <a:rPr lang="he-IL" sz="1600" b="1" dirty="0" smtClean="0"/>
                        <a:t>*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43.8%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43.7%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45.2%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טבלה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47344"/>
              </p:ext>
            </p:extLst>
          </p:nvPr>
        </p:nvGraphicFramePr>
        <p:xfrm>
          <a:off x="4932040" y="3324592"/>
          <a:ext cx="4129881" cy="11125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76627"/>
                <a:gridCol w="1376627"/>
                <a:gridCol w="1376627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אוכלוסיית תל-אביב-יפו כאחוז מהמטרופולין</a:t>
                      </a:r>
                      <a:r>
                        <a:rPr lang="en-US" alt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he-I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r>
                        <a:rPr lang="he-I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14.2%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11.4%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96752"/>
            <a:ext cx="4787577" cy="54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9512" y="836712"/>
            <a:ext cx="8856984" cy="576064"/>
          </a:xfrm>
          <a:solidFill>
            <a:srgbClr val="FFFFFF"/>
          </a:solidFill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אחוז תושבי תל-אביב-יפו מתוך מטרופולין תל-אביב מצטמצם בהדרגה לאורך השנים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004048" y="4469050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185738" indent="-160338" algn="just" fontAlgn="base">
              <a:lnSpc>
                <a:spcPts val="12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e-IL" sz="1100" dirty="0" smtClean="0">
                <a:solidFill>
                  <a:schemeClr val="bg1">
                    <a:lumMod val="50000"/>
                  </a:schemeClr>
                </a:solidFill>
                <a:ea typeface="Tahoma (Hebrew)"/>
                <a:cs typeface="Tahoma (Hebrew)"/>
              </a:rPr>
              <a:t>*</a:t>
            </a:r>
            <a:r>
              <a:rPr lang="he-IL" altLang="he-IL" sz="1100" dirty="0" smtClean="0">
                <a:solidFill>
                  <a:schemeClr val="bg1">
                    <a:lumMod val="50000"/>
                  </a:schemeClr>
                </a:solidFill>
                <a:ea typeface="Tahoma (Hebrew)"/>
                <a:cs typeface="Tahoma (Hebrew)"/>
              </a:rPr>
              <a:t> בשנת 2013 הגדרת המטרופולין השתנתה (נוספו מס' יישובים שבעבר לא היו חלק מהמטרופולין, כמו היישובים  הישראלים ביהודה ובשומרון).</a:t>
            </a:r>
            <a:endParaRPr lang="en-US" altLang="he-IL" sz="1100" dirty="0" smtClean="0">
              <a:solidFill>
                <a:schemeClr val="bg1">
                  <a:lumMod val="50000"/>
                </a:schemeClr>
              </a:solidFill>
              <a:ea typeface="Tahoma (Hebrew)"/>
              <a:cs typeface="Tahoma (Hebrew)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44463" y="1484784"/>
            <a:ext cx="4787577" cy="513509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457254" y="1246177"/>
            <a:ext cx="3651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26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מטרופולין תל-אביב: כ-3,785,000 איש (2015)</a:t>
            </a:r>
            <a:endParaRPr lang="en-US" altLang="he-IL" sz="2600" b="1" baseline="-25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מציין מיקום תוכן 5"/>
          <p:cNvSpPr txBox="1">
            <a:spLocks/>
          </p:cNvSpPr>
          <p:nvPr/>
        </p:nvSpPr>
        <p:spPr>
          <a:xfrm>
            <a:off x="5076056" y="6597898"/>
            <a:ext cx="3976616" cy="260102"/>
          </a:xfrm>
          <a:prstGeom prst="rect">
            <a:avLst/>
          </a:prstGeom>
        </p:spPr>
        <p:txBody>
          <a:bodyPr anchor="ctr"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שנתון סטטיסטי לישראל, 2016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18130309"/>
              </p:ext>
            </p:extLst>
          </p:nvPr>
        </p:nvGraphicFramePr>
        <p:xfrm>
          <a:off x="72375" y="1858351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מועסקים בת"א-יפו לאורך השנים </a:t>
            </a:r>
            <a:r>
              <a:rPr lang="he-IL" sz="2400" dirty="0" smtClean="0"/>
              <a:t>(אלפים)</a:t>
            </a:r>
            <a:endParaRPr lang="he-IL" sz="2400" dirty="0"/>
          </a:p>
        </p:txBody>
      </p:sp>
      <p:cxnSp>
        <p:nvCxnSpPr>
          <p:cNvPr id="9" name="מחבר ישר 8"/>
          <p:cNvCxnSpPr>
            <a:cxnSpLocks noChangeShapeType="1"/>
          </p:cNvCxnSpPr>
          <p:nvPr/>
        </p:nvCxnSpPr>
        <p:spPr bwMode="auto">
          <a:xfrm>
            <a:off x="7196259" y="1994000"/>
            <a:ext cx="18876" cy="2868910"/>
          </a:xfrm>
          <a:prstGeom prst="line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763688" y="5642084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539750" indent="-539750">
              <a:spcBef>
                <a:spcPct val="50000"/>
              </a:spcBef>
              <a:buFontTx/>
              <a:buNone/>
              <a:defRPr/>
            </a:pPr>
            <a:r>
              <a:rPr lang="he-IL" altLang="he-IL" sz="14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ואילך לנתוני השנים הקודמות, עקב מעבר לסקר כוח אדם חודשי ובשל מעבר 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ממדידה של תכונות כוח עבודה אזרחי למדידה של תכונות כוח עבודה כללי. </a:t>
            </a:r>
            <a:endParaRPr lang="en-US" altLang="he-IL" sz="14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10" name="Text Box 79" descr="n020face"/>
          <p:cNvSpPr txBox="1">
            <a:spLocks noChangeArrowheads="1"/>
          </p:cNvSpPr>
          <p:nvPr/>
        </p:nvSpPr>
        <p:spPr bwMode="auto">
          <a:xfrm>
            <a:off x="-396552" y="1567825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99747" y="6597352"/>
            <a:ext cx="63367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2015.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67866" y="981546"/>
            <a:ext cx="8496622" cy="719262"/>
          </a:xfrm>
        </p:spPr>
        <p:txBody>
          <a:bodyPr/>
          <a:lstStyle/>
          <a:p>
            <a:pPr algn="just"/>
            <a:r>
              <a:rPr lang="he-IL" sz="2000" dirty="0" smtClean="0"/>
              <a:t>בעשור </a:t>
            </a:r>
            <a:r>
              <a:rPr lang="he-IL" sz="2000" dirty="0"/>
              <a:t>האחרון (</a:t>
            </a:r>
            <a:r>
              <a:rPr lang="he-IL" sz="2000" dirty="0" smtClean="0"/>
              <a:t>בשנים </a:t>
            </a:r>
            <a:r>
              <a:rPr lang="he-IL" sz="2000" dirty="0"/>
              <a:t>2015-2005) גדל מספר המועסקים בעיר </a:t>
            </a:r>
            <a:r>
              <a:rPr lang="he-IL" sz="2000" dirty="0" smtClean="0"/>
              <a:t>ב-20%</a:t>
            </a:r>
          </a:p>
          <a:p>
            <a:pPr algn="just"/>
            <a:r>
              <a:rPr lang="he-IL" sz="2000" dirty="0" smtClean="0"/>
              <a:t>בשנת 2015 נעצרה מגמת העלייה במספר המועסקים בעיר</a:t>
            </a:r>
          </a:p>
          <a:p>
            <a:pPr algn="just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77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0919" y="-27384"/>
            <a:ext cx="7515577" cy="503739"/>
          </a:xfrm>
        </p:spPr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49926705"/>
              </p:ext>
            </p:extLst>
          </p:nvPr>
        </p:nvGraphicFramePr>
        <p:xfrm>
          <a:off x="381090" y="2003637"/>
          <a:ext cx="7992566" cy="394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506413"/>
            <a:ext cx="8878887" cy="546100"/>
          </a:xfrm>
        </p:spPr>
        <p:txBody>
          <a:bodyPr/>
          <a:lstStyle/>
          <a:p>
            <a:r>
              <a:rPr lang="he-IL" altLang="he-IL" sz="2800" dirty="0">
                <a:cs typeface="Arial" pitchFamily="34" charset="0"/>
              </a:rPr>
              <a:t>מועסקים תושבי העיר ומועסקים שאינם </a:t>
            </a:r>
            <a:r>
              <a:rPr lang="he-IL" altLang="he-IL" sz="2800" dirty="0" smtClean="0">
                <a:cs typeface="Arial" pitchFamily="34" charset="0"/>
              </a:rPr>
              <a:t>תושבים </a:t>
            </a:r>
            <a:r>
              <a:rPr lang="he-IL" altLang="he-IL" sz="2400" dirty="0" smtClean="0">
                <a:cs typeface="Arial" pitchFamily="34" charset="0"/>
              </a:rPr>
              <a:t>(</a:t>
            </a:r>
            <a:r>
              <a:rPr lang="he-IL" altLang="he-IL" sz="2000" dirty="0" smtClean="0">
                <a:cs typeface="Arial" pitchFamily="34" charset="0"/>
              </a:rPr>
              <a:t>אחוזים)</a:t>
            </a:r>
            <a:r>
              <a:rPr lang="en-US" altLang="he-IL" sz="2000" dirty="0" smtClean="0">
                <a:ea typeface="Tahoma (Hebrew)"/>
                <a:cs typeface="Tahoma (Hebrew)"/>
              </a:rPr>
              <a:t> </a:t>
            </a:r>
            <a:endParaRPr lang="en-US" altLang="he-IL" sz="2000" dirty="0">
              <a:ea typeface="Tahoma (Hebrew)"/>
              <a:cs typeface="Tahoma (Hebrew)"/>
            </a:endParaRPr>
          </a:p>
          <a:p>
            <a:endParaRPr lang="he-IL" sz="28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31640" y="5949280"/>
            <a:ext cx="741732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539750" indent="-539750">
              <a:spcBef>
                <a:spcPct val="50000"/>
              </a:spcBef>
              <a:buFontTx/>
              <a:buNone/>
              <a:defRPr/>
            </a:pPr>
            <a:r>
              <a:rPr lang="he-IL" altLang="he-IL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ואילך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31</a:t>
            </a:fld>
            <a:endParaRPr lang="he-IL"/>
          </a:p>
        </p:txBody>
      </p:sp>
      <p:cxnSp>
        <p:nvCxnSpPr>
          <p:cNvPr id="13" name="מחבר ישר 12"/>
          <p:cNvCxnSpPr>
            <a:cxnSpLocks noChangeShapeType="1"/>
          </p:cNvCxnSpPr>
          <p:nvPr/>
        </p:nvCxnSpPr>
        <p:spPr bwMode="auto">
          <a:xfrm>
            <a:off x="5580112" y="2132518"/>
            <a:ext cx="11906" cy="2819866"/>
          </a:xfrm>
          <a:prstGeom prst="line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79" descr="n020face"/>
          <p:cNvSpPr txBox="1">
            <a:spLocks noChangeArrowheads="1"/>
          </p:cNvSpPr>
          <p:nvPr/>
        </p:nvSpPr>
        <p:spPr bwMode="auto">
          <a:xfrm>
            <a:off x="-252536" y="183379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67953" y="1114528"/>
            <a:ext cx="8496622" cy="719262"/>
          </a:xfrm>
        </p:spPr>
        <p:txBody>
          <a:bodyPr/>
          <a:lstStyle/>
          <a:p>
            <a:pPr algn="just"/>
            <a:r>
              <a:rPr lang="he-IL" sz="1800" dirty="0"/>
              <a:t>תל-אביב-יפו </a:t>
            </a:r>
            <a:r>
              <a:rPr lang="he-IL" sz="1800" dirty="0" smtClean="0"/>
              <a:t>היא מרכז תעסוקה כלל ארצי: בשנת 2015,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כ-62% מהמועסקים בתל-אביב-יפו אינם תושבי העיר</a:t>
            </a:r>
            <a:endParaRPr lang="he-IL" sz="1800" dirty="0"/>
          </a:p>
        </p:txBody>
      </p:sp>
      <p:sp>
        <p:nvSpPr>
          <p:cNvPr id="12" name="TextBox 13"/>
          <p:cNvSpPr txBox="1"/>
          <p:nvPr/>
        </p:nvSpPr>
        <p:spPr>
          <a:xfrm>
            <a:off x="2483768" y="6597352"/>
            <a:ext cx="63367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2015.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השתייכות לכוח העבודה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32</a:t>
            </a:fld>
            <a:endParaRPr lang="he-IL"/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59737"/>
              </p:ext>
            </p:extLst>
          </p:nvPr>
        </p:nvGraphicFramePr>
        <p:xfrm>
          <a:off x="683568" y="2276871"/>
          <a:ext cx="7992814" cy="230425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61936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השתייכות לכוח העבודה 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- 2015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973289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711602">
                <a:tc>
                  <a:txBody>
                    <a:bodyPr/>
                    <a:lstStyle/>
                    <a:p>
                      <a:pPr algn="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השייכים</a:t>
                      </a:r>
                      <a:r>
                        <a:rPr lang="he-IL" altLang="he-I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לכוח העבודה (מסך כל בני 15+)</a:t>
                      </a:r>
                      <a:endParaRPr lang="en-US" altLang="he-I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74.0%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51.8%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63.9%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64.1%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13"/>
          <p:cNvSpPr txBox="1"/>
          <p:nvPr/>
        </p:nvSpPr>
        <p:spPr>
          <a:xfrm>
            <a:off x="2627784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504" y="1269578"/>
            <a:ext cx="8856984" cy="719262"/>
          </a:xfrm>
        </p:spPr>
        <p:txBody>
          <a:bodyPr/>
          <a:lstStyle/>
          <a:p>
            <a:r>
              <a:rPr lang="he-IL" sz="1800" dirty="0" smtClean="0"/>
              <a:t>היקף ההשתייכות לכוח העבודה של תושבי תל-אביב-יפו גבוה יותר בהשוואה לתושבי ירושלים, חיפה וכלל תושבי </a:t>
            </a:r>
            <a:r>
              <a:rPr lang="he-IL" sz="1800" dirty="0"/>
              <a:t>י</a:t>
            </a:r>
            <a:r>
              <a:rPr lang="he-IL" sz="1800" dirty="0" smtClean="0"/>
              <a:t>שראל. ההשתייכות לכוח העבודה עולה עם העלייה ברמת ההשכלה 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ctrTitle"/>
          </p:nvPr>
        </p:nvSpPr>
        <p:spPr>
          <a:xfrm>
            <a:off x="1520919" y="-27384"/>
            <a:ext cx="7515577" cy="503739"/>
          </a:xfrm>
        </p:spPr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5">
                    <a:lumMod val="75000"/>
                  </a:schemeClr>
                </a:solidFill>
              </a:rPr>
              <a:t>עבודה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31113801"/>
              </p:ext>
            </p:extLst>
          </p:nvPr>
        </p:nvGraphicFramePr>
        <p:xfrm>
          <a:off x="107504" y="1778332"/>
          <a:ext cx="882015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/>
              <a:t>בלתי מועסקים, כאחוז מהשייכים לכוח </a:t>
            </a:r>
            <a:r>
              <a:rPr lang="he-IL" sz="2800" dirty="0" smtClean="0"/>
              <a:t>העבודה</a:t>
            </a:r>
            <a:endParaRPr lang="he-IL" sz="28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108520" y="1474290"/>
            <a:ext cx="97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55576" y="5859040"/>
            <a:ext cx="806539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e-IL" altLang="he-IL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6876256" y="1844824"/>
            <a:ext cx="0" cy="2951928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33</a:t>
            </a:fld>
            <a:endParaRPr lang="he-IL"/>
          </a:p>
        </p:txBody>
      </p:sp>
      <p:sp>
        <p:nvSpPr>
          <p:cNvPr id="11" name="TextBox 13"/>
          <p:cNvSpPr txBox="1"/>
          <p:nvPr/>
        </p:nvSpPr>
        <p:spPr>
          <a:xfrm>
            <a:off x="2555776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251520" y="1052736"/>
            <a:ext cx="8712646" cy="567674"/>
          </a:xfrm>
        </p:spPr>
        <p:txBody>
          <a:bodyPr/>
          <a:lstStyle/>
          <a:p>
            <a:r>
              <a:rPr lang="he-IL" sz="1800" dirty="0" smtClean="0"/>
              <a:t>שיעור הבלתי מועסקים, מקרב תושבי העיר, </a:t>
            </a:r>
            <a:r>
              <a:rPr lang="he-IL" sz="1800" dirty="0" smtClean="0">
                <a:solidFill>
                  <a:srgbClr val="00B050"/>
                </a:solidFill>
              </a:rPr>
              <a:t>נמצא</a:t>
            </a:r>
            <a:r>
              <a:rPr lang="he-IL" sz="1800" dirty="0" smtClean="0"/>
              <a:t> בירידה (בדומה למגמה בישראל)  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5048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תל-אביב-יפו </a:t>
            </a:r>
            <a:r>
              <a:rPr lang="he-I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כמרכז כלכלי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5601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שירותים פיננסיים ובנקים - 2014</a:t>
            </a:r>
            <a:endParaRPr lang="he-IL" sz="28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37680"/>
              </p:ext>
            </p:extLst>
          </p:nvPr>
        </p:nvGraphicFramePr>
        <p:xfrm>
          <a:off x="1475656" y="1556792"/>
          <a:ext cx="6696745" cy="390710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280044"/>
                <a:gridCol w="1822894"/>
                <a:gridCol w="1593807"/>
              </a:tblGrid>
              <a:tr h="566726">
                <a:tc grid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873434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נתונים - 2014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e-IL" altLang="he-IL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(מספרים מוחלטים)</a:t>
                      </a:r>
                      <a:endParaRPr lang="en-US" altLang="he-IL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מישראל</a:t>
                      </a:r>
                      <a:endParaRPr lang="en-US" altLang="he-IL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73434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מועסקים בענף שירותים פיננסיים ושירותי ביטוח (סיווג 2011)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40,510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  <a:endParaRPr lang="en-US" altLang="he-IL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46319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מספר משרדי הבנקים 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US" altLang="he-IL" sz="18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47195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מספר המשרות במשרדי הבנקים 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20,691</a:t>
                      </a:r>
                      <a:endParaRPr lang="en-US" altLang="he-IL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57%</a:t>
                      </a:r>
                      <a:endParaRPr lang="en-US" altLang="he-IL" sz="1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34</a:t>
            </a:fld>
            <a:endParaRPr lang="he-IL"/>
          </a:p>
        </p:txBody>
      </p:sp>
      <p:sp>
        <p:nvSpPr>
          <p:cNvPr id="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307807" y="1052736"/>
            <a:ext cx="8568952" cy="719262"/>
          </a:xfrm>
        </p:spPr>
        <p:txBody>
          <a:bodyPr/>
          <a:lstStyle/>
          <a:p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תל-אביב-יפו מהווה מרכז כלכלי ופיננסי כלל ארצי -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כשליש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מהמועסקים בשירותים הפיננסיים ובביטוח נמצאים בעיר; למעלה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ממחצית</a:t>
            </a:r>
            <a:r>
              <a:rPr lang="he-IL" altLang="he-I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המשרות בבנקים בישראל נמצאות בעיר</a:t>
            </a:r>
            <a:endParaRPr lang="he-IL" sz="1800" dirty="0"/>
          </a:p>
        </p:txBody>
      </p:sp>
      <p:sp>
        <p:nvSpPr>
          <p:cNvPr id="8" name="TextBox 13"/>
          <p:cNvSpPr txBox="1"/>
          <p:nvPr/>
        </p:nvSpPr>
        <p:spPr>
          <a:xfrm>
            <a:off x="2555776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תל-אביב-יפו </a:t>
            </a:r>
            <a:r>
              <a:rPr lang="he-I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כמרכז כלכלי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עסקים פעילים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35</a:t>
            </a:fld>
            <a:endParaRPr lang="he-IL"/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800928"/>
              </p:ext>
            </p:extLst>
          </p:nvPr>
        </p:nvGraphicFramePr>
        <p:xfrm>
          <a:off x="755576" y="1760991"/>
          <a:ext cx="7992814" cy="2604113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50405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עסקים פעילים* במגז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ר העסקי - 2015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מספר עסקים</a:t>
                      </a:r>
                      <a:r>
                        <a:rPr lang="he-IL" sz="1600" b="1" baseline="0" dirty="0" smtClean="0"/>
                        <a:t> פעילים</a:t>
                      </a:r>
                      <a:endParaRPr lang="he-I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70,222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38,293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21,168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547,591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מהעסקים</a:t>
                      </a:r>
                      <a:r>
                        <a:rPr lang="he-IL" altLang="he-I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הפעילים ב</a:t>
                      </a: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ישראל</a:t>
                      </a:r>
                      <a:endParaRPr lang="en-US" altLang="he-I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12.8%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320679"/>
            <a:ext cx="8424936" cy="438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he-IL" sz="900" dirty="0" smtClean="0"/>
              <a:t> </a:t>
            </a: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הנתונים מוצגים </a:t>
            </a:r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עפ"י הסיווג </a:t>
            </a: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האחיד של ענפי הכלכלה, 2011.  </a:t>
            </a:r>
          </a:p>
          <a:p>
            <a:pPr eaLnBrk="0" hangingPunct="0">
              <a:spcBef>
                <a:spcPct val="50000"/>
              </a:spcBef>
              <a:defRPr/>
            </a:pPr>
            <a:endParaRPr lang="he-IL" sz="9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739821"/>
              </p:ext>
            </p:extLst>
          </p:nvPr>
        </p:nvGraphicFramePr>
        <p:xfrm>
          <a:off x="719572" y="4868376"/>
          <a:ext cx="8100900" cy="118872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244786"/>
                <a:gridCol w="1805664"/>
                <a:gridCol w="2025225"/>
                <a:gridCol w="2025225"/>
              </a:tblGrid>
              <a:tr h="293752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פתיחת וסגירת עסקים בתל-אביב-יפו - 2015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מספר עסקים פעילים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עסקים שנפתחו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עסקים שנסגרו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שינוי נטו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70,222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(אחוז ממספר העסקים </a:t>
                      </a:r>
                      <a:r>
                        <a:rPr lang="he-IL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הפעילים</a:t>
                      </a:r>
                      <a:r>
                        <a:rPr lang="he-IL" sz="12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he-I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6,021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(8.6%)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4,564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(6.5%)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1,457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(2.1%)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מלבן 13"/>
          <p:cNvSpPr/>
          <p:nvPr/>
        </p:nvSpPr>
        <p:spPr>
          <a:xfrm>
            <a:off x="395536" y="967036"/>
            <a:ext cx="8523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chemeClr val="accent3"/>
                </a:solidFill>
              </a:rPr>
              <a:t>תל-אביב-יפו מהווה מרכז </a:t>
            </a:r>
            <a:r>
              <a:rPr lang="he-IL" b="1" dirty="0">
                <a:solidFill>
                  <a:schemeClr val="accent3"/>
                </a:solidFill>
              </a:rPr>
              <a:t>עסקים משמעותי </a:t>
            </a:r>
            <a:r>
              <a:rPr lang="he-IL" b="1" dirty="0" smtClean="0">
                <a:solidFill>
                  <a:schemeClr val="accent3"/>
                </a:solidFill>
              </a:rPr>
              <a:t>בישראל: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he-IL" b="1" dirty="0" smtClean="0">
                <a:solidFill>
                  <a:schemeClr val="accent3"/>
                </a:solidFill>
              </a:rPr>
              <a:t>בשנת 2015 פעלו בה למעלה מ-70 אלף עסקים, שהיוו כ-13% מסך העסקים הפעילים בישראל </a:t>
            </a:r>
            <a:endParaRPr lang="en-US" b="1" dirty="0">
              <a:solidFill>
                <a:schemeClr val="accent3"/>
              </a:solidFill>
            </a:endParaRPr>
          </a:p>
          <a:p>
            <a:pPr lvl="0"/>
            <a:endParaRPr lang="he-IL" b="1" dirty="0">
              <a:solidFill>
                <a:srgbClr val="0099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r>
              <a:rPr lang="he-IL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2860A4"/>
                </a:solidFill>
              </a:rPr>
              <a:t>תיירות</a:t>
            </a:r>
            <a:endParaRPr lang="he-IL" dirty="0">
              <a:solidFill>
                <a:srgbClr val="2860A4"/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71272361"/>
              </p:ext>
            </p:extLst>
          </p:nvPr>
        </p:nvGraphicFramePr>
        <p:xfrm>
          <a:off x="35496" y="1988134"/>
          <a:ext cx="8820150" cy="43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אורחים אשר לנו במלונות תיירות* בעיר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99420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אלפים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36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339752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11560" y="908720"/>
            <a:ext cx="8352928" cy="1224136"/>
          </a:xfrm>
        </p:spPr>
        <p:txBody>
          <a:bodyPr/>
          <a:lstStyle/>
          <a:p>
            <a:pPr algn="just"/>
            <a:r>
              <a:rPr lang="he-IL" sz="1650" dirty="0" smtClean="0"/>
              <a:t>בשנים 2014-2004 חלה עלייה של 130% במספר </a:t>
            </a:r>
            <a:r>
              <a:rPr lang="he-IL" sz="1650" u="sng" dirty="0" smtClean="0"/>
              <a:t>התיירים מחו"ל</a:t>
            </a:r>
            <a:r>
              <a:rPr lang="he-IL" sz="1650" dirty="0" smtClean="0"/>
              <a:t> שלנו במלונות התיירות בעיר (למעט ירידה קטנה במספרם בשנת 2014 בשל מבצע "צוק איתן"). בשנת 2015 נעצרה מגמה זו. </a:t>
            </a:r>
          </a:p>
          <a:p>
            <a:pPr algn="just"/>
            <a:r>
              <a:rPr lang="he-IL" sz="1650" dirty="0" smtClean="0"/>
              <a:t>משנת 2008 מספר </a:t>
            </a:r>
            <a:r>
              <a:rPr lang="he-IL" sz="1650" u="sng" dirty="0" smtClean="0"/>
              <a:t>הישראלים</a:t>
            </a:r>
            <a:r>
              <a:rPr lang="he-IL" sz="1650" dirty="0" smtClean="0"/>
              <a:t> שלנו במלונות תיירות בת"א-יפו במגמת עלייה רציפה (עלייה של 67%</a:t>
            </a:r>
            <a:r>
              <a:rPr lang="en-US" sz="1650" dirty="0" smtClean="0"/>
              <a:t> </a:t>
            </a:r>
            <a:r>
              <a:rPr lang="he-IL" sz="1650" dirty="0" smtClean="0"/>
              <a:t>בשנים 2015-2008). </a:t>
            </a:r>
            <a:endParaRPr lang="he-IL" sz="165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47664" y="6246315"/>
            <a:ext cx="71287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*הערה: 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מלונות תיירות - בתי מלון, בתי הארחה, מלונות דירות, ומלונות הרשומים לתיירים על-ידי משרד התיירות.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2860A4"/>
                </a:solidFill>
              </a:rPr>
              <a:t>תיירות</a:t>
            </a:r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93856" y="1196752"/>
            <a:ext cx="8878887" cy="3888432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b="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altLang="he-IL" sz="2000" dirty="0" smtClean="0">
                <a:cs typeface="Arial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 marL="1436688" indent="-1436688" eaLnBrk="0" hangingPunct="0">
              <a:spcBef>
                <a:spcPct val="50000"/>
              </a:spcBef>
              <a:tabLst>
                <a:tab pos="1435100" algn="l"/>
              </a:tabLst>
              <a:defRPr/>
            </a:pPr>
            <a:endParaRPr lang="en-US" sz="2000" b="0" dirty="0">
              <a:cs typeface="Arial" pitchFamily="34" charset="0"/>
            </a:endParaRPr>
          </a:p>
        </p:txBody>
      </p:sp>
      <p:graphicFrame>
        <p:nvGraphicFramePr>
          <p:cNvPr id="2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50678"/>
              </p:ext>
            </p:extLst>
          </p:nvPr>
        </p:nvGraphicFramePr>
        <p:xfrm>
          <a:off x="1220992" y="3933055"/>
          <a:ext cx="6552728" cy="144016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378539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ממוצע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 לינות לתייר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7808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493814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3.1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3.4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2.9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37</a:t>
            </a:fld>
            <a:endParaRPr lang="he-IL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812892"/>
              </p:ext>
            </p:extLst>
          </p:nvPr>
        </p:nvGraphicFramePr>
        <p:xfrm>
          <a:off x="1187624" y="1916831"/>
          <a:ext cx="6624735" cy="1819694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843506"/>
                <a:gridCol w="1548725"/>
                <a:gridCol w="1719378"/>
                <a:gridCol w="1513126"/>
              </a:tblGrid>
              <a:tr h="493814"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endParaRPr lang="he-IL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סך הכול</a:t>
                      </a:r>
                      <a:endParaRPr lang="he-IL" sz="14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מגמות בהשוואה לשנת </a:t>
                      </a:r>
                      <a:r>
                        <a:rPr lang="en-US" dirty="0" smtClean="0"/>
                        <a:t>2014 </a:t>
                      </a:r>
                      <a:r>
                        <a:rPr lang="he-IL" sz="1600" dirty="0" smtClean="0">
                          <a:solidFill>
                            <a:srgbClr val="D1FFFF"/>
                          </a:solidFill>
                        </a:rPr>
                        <a:t>(מגמות בישראל)</a:t>
                      </a:r>
                      <a:endParaRPr lang="he-IL" sz="1600" dirty="0">
                        <a:solidFill>
                          <a:srgbClr val="D1FFFF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%</a:t>
                      </a:r>
                      <a:r>
                        <a:rPr lang="en-US" dirty="0" smtClean="0"/>
                        <a:t> </a:t>
                      </a:r>
                      <a:r>
                        <a:rPr lang="he-IL" dirty="0" smtClean="0"/>
                        <a:t>מישראל</a:t>
                      </a:r>
                      <a:endParaRPr lang="he-IL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93814"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מספר האורחים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en-US" dirty="0" smtClean="0"/>
                        <a:t>1,132,000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%</a:t>
                      </a:r>
                      <a:r>
                        <a:rPr lang="en-US" dirty="0" smtClean="0"/>
                        <a:t>4</a:t>
                      </a:r>
                      <a:r>
                        <a:rPr lang="he-IL" dirty="0" smtClean="0"/>
                        <a:t>+ </a:t>
                      </a: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he-IL" sz="12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(0.1%-)</a:t>
                      </a:r>
                      <a:endParaRPr lang="he-IL" sz="1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12%</a:t>
                      </a:r>
                      <a:endParaRPr lang="he-IL" dirty="0"/>
                    </a:p>
                  </a:txBody>
                  <a:tcPr anchor="ctr"/>
                </a:tc>
              </a:tr>
              <a:tr h="493814"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</a:pPr>
                      <a:r>
                        <a:rPr lang="he-IL" sz="1600" dirty="0" smtClean="0"/>
                        <a:t>מתוכם: </a:t>
                      </a:r>
                      <a:r>
                        <a:rPr lang="he-IL" dirty="0" smtClean="0"/>
                        <a:t>מספר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          התיירים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en-US" dirty="0" smtClean="0"/>
                        <a:t>705,000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0.5%- </a:t>
                      </a: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he-IL" sz="12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(10.8%-)</a:t>
                      </a:r>
                      <a:endParaRPr lang="he-IL" sz="12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23%</a:t>
                      </a:r>
                      <a:endParaRPr lang="he-IL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5656" y="65253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2016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187624" y="784261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b="1" dirty="0" smtClean="0">
                <a:solidFill>
                  <a:schemeClr val="accent3"/>
                </a:solidFill>
              </a:rPr>
              <a:t>בשנת 2015 לנו במלונות התיירות בעיר </a:t>
            </a:r>
            <a:r>
              <a:rPr lang="he-IL" b="1" dirty="0">
                <a:solidFill>
                  <a:schemeClr val="accent3"/>
                </a:solidFill>
              </a:rPr>
              <a:t>למעלה ממיליון </a:t>
            </a:r>
            <a:r>
              <a:rPr lang="he-IL" b="1" dirty="0" smtClean="0">
                <a:solidFill>
                  <a:schemeClr val="accent3"/>
                </a:solidFill>
              </a:rPr>
              <a:t>אורחים, המהווים </a:t>
            </a:r>
            <a:r>
              <a:rPr lang="he-IL" b="1" dirty="0">
                <a:solidFill>
                  <a:schemeClr val="accent3"/>
                </a:solidFill>
              </a:rPr>
              <a:t>כ-12% מכלל האורחים </a:t>
            </a:r>
            <a:r>
              <a:rPr lang="he-IL" b="1" dirty="0" smtClean="0">
                <a:solidFill>
                  <a:schemeClr val="accent3"/>
                </a:solidFill>
              </a:rPr>
              <a:t>אשר לנו </a:t>
            </a:r>
            <a:r>
              <a:rPr lang="he-IL" b="1" dirty="0">
                <a:solidFill>
                  <a:schemeClr val="accent3"/>
                </a:solidFill>
              </a:rPr>
              <a:t>במלונות התיירות* בארץ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3608" y="5960313"/>
            <a:ext cx="67687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מלונות תיירות 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בתי מלון, בתי הארחה, מלונות דירות, ומלונות הרשומים לתיירים ע"י משרד התיירות.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2860A4"/>
                </a:solidFill>
              </a:rPr>
              <a:t>תיירות</a:t>
            </a:r>
            <a:endParaRPr lang="he-IL" dirty="0">
              <a:solidFill>
                <a:srgbClr val="2860A4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904230" y="434628"/>
            <a:ext cx="8132266" cy="546100"/>
          </a:xfrm>
        </p:spPr>
        <p:txBody>
          <a:bodyPr/>
          <a:lstStyle/>
          <a:p>
            <a:r>
              <a:rPr lang="he-IL" sz="2700" dirty="0"/>
              <a:t>פדיון מלונות </a:t>
            </a:r>
            <a:r>
              <a:rPr lang="he-IL" sz="2700" dirty="0" smtClean="0"/>
              <a:t>התיירות בתל-אביב-יפו, 2015</a:t>
            </a:r>
            <a:endParaRPr lang="he-IL" sz="2700" dirty="0"/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1043608" y="908720"/>
            <a:ext cx="7920880" cy="1291269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sz="1800" dirty="0">
                <a:solidFill>
                  <a:srgbClr val="00B050"/>
                </a:solidFill>
              </a:rPr>
              <a:t>בשנת </a:t>
            </a:r>
            <a:r>
              <a:rPr lang="he-IL" sz="1800" dirty="0" smtClean="0">
                <a:solidFill>
                  <a:srgbClr val="00B050"/>
                </a:solidFill>
              </a:rPr>
              <a:t>2015, הפדיון מכלל האורחים (תיירים וישראלים) במלונות תיירות בתל-אביב-יפו הגיע לכ-2 מיליארד ש"ח. </a:t>
            </a:r>
          </a:p>
          <a:p>
            <a:pPr algn="just"/>
            <a:r>
              <a:rPr lang="he-IL" sz="1800" dirty="0">
                <a:solidFill>
                  <a:srgbClr val="00B050"/>
                </a:solidFill>
              </a:rPr>
              <a:t>בשנת </a:t>
            </a:r>
            <a:r>
              <a:rPr lang="he-IL" sz="1800" dirty="0" smtClean="0">
                <a:solidFill>
                  <a:srgbClr val="00B050"/>
                </a:solidFill>
              </a:rPr>
              <a:t>2015, הפדיון </a:t>
            </a:r>
            <a:r>
              <a:rPr lang="he-IL" sz="1800" u="sng" dirty="0" smtClean="0">
                <a:solidFill>
                  <a:srgbClr val="00B050"/>
                </a:solidFill>
              </a:rPr>
              <a:t>מתיירים</a:t>
            </a:r>
            <a:r>
              <a:rPr lang="he-IL" sz="1800" dirty="0" smtClean="0">
                <a:solidFill>
                  <a:srgbClr val="00B050"/>
                </a:solidFill>
              </a:rPr>
              <a:t> בתל-אביב-יפו היווה 35% מהפדיון מתיירים במלונות תיירות בישראל. </a:t>
            </a:r>
            <a:endParaRPr lang="he-IL" sz="1800" b="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38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168492" y="6600346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מציין מיקום תרשים 2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78773861"/>
              </p:ext>
            </p:extLst>
          </p:nvPr>
        </p:nvGraphicFramePr>
        <p:xfrm>
          <a:off x="1187624" y="2852936"/>
          <a:ext cx="5472608" cy="346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מציין מיקום תרשים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132319"/>
              </p:ext>
            </p:extLst>
          </p:nvPr>
        </p:nvGraphicFramePr>
        <p:xfrm>
          <a:off x="5796136" y="3068960"/>
          <a:ext cx="158417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2564904"/>
            <a:ext cx="5112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פדיון מתיירים במלונות תיירות כאחוז מישראל, 2014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2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תרבות ופנאי</a:t>
            </a:r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41620210"/>
              </p:ext>
            </p:extLst>
          </p:nvPr>
        </p:nvGraphicFramePr>
        <p:xfrm>
          <a:off x="125623" y="1988840"/>
          <a:ext cx="882015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27584" y="836712"/>
            <a:ext cx="8136904" cy="1152128"/>
          </a:xfrm>
        </p:spPr>
        <p:txBody>
          <a:bodyPr/>
          <a:lstStyle/>
          <a:p>
            <a:pPr algn="just"/>
            <a:r>
              <a:rPr lang="he-IL" sz="1700" dirty="0">
                <a:solidFill>
                  <a:schemeClr val="accent3"/>
                </a:solidFill>
              </a:rPr>
              <a:t>תל-אביב-יפו היא מרכז תרבותי המציע מגוון פעילויות תרבות, אמנות ובידור לתושבי העיר </a:t>
            </a:r>
            <a:r>
              <a:rPr lang="he-IL" sz="1700" dirty="0" smtClean="0">
                <a:solidFill>
                  <a:schemeClr val="accent3"/>
                </a:solidFill>
              </a:rPr>
              <a:t>וכלל </a:t>
            </a:r>
            <a:r>
              <a:rPr lang="he-IL" sz="1700" dirty="0">
                <a:solidFill>
                  <a:schemeClr val="accent3"/>
                </a:solidFill>
              </a:rPr>
              <a:t>תושבי </a:t>
            </a:r>
            <a:r>
              <a:rPr lang="he-IL" sz="1700" dirty="0" smtClean="0">
                <a:solidFill>
                  <a:schemeClr val="accent3"/>
                </a:solidFill>
              </a:rPr>
              <a:t>ישראל. </a:t>
            </a:r>
            <a:r>
              <a:rPr lang="he-IL" sz="1800" dirty="0"/>
              <a:t>כשליש מכלל הביקורים במוזיאונים ובתיאטראות ולמעלה מרבע מהביקורים באולמות </a:t>
            </a:r>
            <a:r>
              <a:rPr lang="he-IL" sz="1800" dirty="0" smtClean="0"/>
              <a:t>התזמורת </a:t>
            </a:r>
            <a:r>
              <a:rPr lang="he-IL" sz="1800" dirty="0"/>
              <a:t>בישראל מתקיימים </a:t>
            </a:r>
            <a:r>
              <a:rPr lang="he-IL" sz="1800" dirty="0" smtClean="0"/>
              <a:t>בתל-אביב-יפו</a:t>
            </a:r>
            <a:r>
              <a:rPr lang="he-IL" sz="1700" dirty="0" smtClean="0">
                <a:solidFill>
                  <a:schemeClr val="accent3"/>
                </a:solidFill>
              </a:rPr>
              <a:t>.</a:t>
            </a:r>
            <a:endParaRPr lang="he-IL" sz="17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89026" y="6669906"/>
            <a:ext cx="6843489" cy="215478"/>
          </a:xfrm>
        </p:spPr>
        <p:txBody>
          <a:bodyPr/>
          <a:lstStyle/>
          <a:p>
            <a:r>
              <a:rPr lang="he-IL" sz="900" b="1" dirty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>
                <a:solidFill>
                  <a:schemeClr val="bg1">
                    <a:lumMod val="50000"/>
                  </a:schemeClr>
                </a:solidFill>
              </a:rPr>
              <a:t>הנתונים מתקבלים ממוסדות התרבות בעיר במהלך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שנת  2016 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200" dirty="0" smtClean="0"/>
              <a:t>מספר ביקורים במוסדות תרבות</a:t>
            </a:r>
            <a:endParaRPr lang="he-IL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589240"/>
            <a:ext cx="78488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11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תיאטרונים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כולל את </a:t>
            </a:r>
            <a:r>
              <a:rPr lang="he-IL" altLang="he-IL" sz="1100" dirty="0" smtClean="0">
                <a:latin typeface="Arial" pitchFamily="34" charset="0"/>
                <a:cs typeface="Arial" pitchFamily="34" charset="0"/>
              </a:rPr>
              <a:t>התיאטראות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הגדולים: הבימה, בית לסין, הקאמרי, גשר </a:t>
            </a:r>
            <a:r>
              <a:rPr lang="he-IL" altLang="he-IL" sz="1100" dirty="0" err="1">
                <a:latin typeface="Arial" pitchFamily="34" charset="0"/>
                <a:cs typeface="Arial" pitchFamily="34" charset="0"/>
              </a:rPr>
              <a:t>ויידישפיל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. 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התזמורות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כוללים את התזמורת הפילהרמונית, הקאמרית והאופרה הישראלית החדשה.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מוזיאונים 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מתייחסים לביקורים במוזיאונים מוכרים ע"י משרד החינוך התרבות והספורט (17 מוסדות).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קולנוע</a:t>
            </a:r>
            <a:r>
              <a:rPr lang="he-IL" altLang="he-IL" sz="11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he-IL" altLang="he-IL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1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מתייחסים לביקורים בבתי קולנוע מסחריים בלבד (פרטיים</a:t>
            </a:r>
            <a:r>
              <a:rPr lang="he-IL" altLang="he-IL" sz="1100" dirty="0" smtClean="0">
                <a:latin typeface="Arial" pitchFamily="34" charset="0"/>
                <a:cs typeface="Arial" pitchFamily="34" charset="0"/>
              </a:rPr>
              <a:t>).</a:t>
            </a:r>
            <a:endParaRPr lang="he-IL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2790800"/>
            <a:ext cx="7920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u="sng" dirty="0" smtClean="0"/>
              <a:t>2015</a:t>
            </a:r>
            <a:endParaRPr lang="he-IL" sz="1400" b="1" u="sng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39</a:t>
            </a:fld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07504" y="1844824"/>
            <a:ext cx="11521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מס' הביקורים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/>
          <p:cNvSpPr/>
          <p:nvPr/>
        </p:nvSpPr>
        <p:spPr>
          <a:xfrm>
            <a:off x="0" y="6045114"/>
            <a:ext cx="9144000" cy="81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grpSp>
        <p:nvGrpSpPr>
          <p:cNvPr id="8" name="קבוצה 3"/>
          <p:cNvGrpSpPr>
            <a:grpSpLocks/>
          </p:cNvGrpSpPr>
          <p:nvPr/>
        </p:nvGrpSpPr>
        <p:grpSpPr bwMode="auto">
          <a:xfrm>
            <a:off x="107516" y="980728"/>
            <a:ext cx="7049455" cy="5877272"/>
            <a:chOff x="-36512" y="506291"/>
            <a:chExt cx="9000896" cy="6451101"/>
          </a:xfrm>
        </p:grpSpPr>
        <p:pic>
          <p:nvPicPr>
            <p:cNvPr id="9" name="Picture 2" descr="רבעים_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06291"/>
              <a:ext cx="9000896" cy="645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591254" y="2276872"/>
              <a:ext cx="1644568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14.3%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293068" y="2324177"/>
              <a:ext cx="1249405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12.4%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353948" y="3604954"/>
              <a:ext cx="112700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14.3%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374591" y="3501008"/>
              <a:ext cx="1299472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11.1%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049559" y="4368979"/>
              <a:ext cx="1039920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9.1%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300678" y="4368979"/>
              <a:ext cx="1022406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1.4%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916065" y="5286647"/>
              <a:ext cx="121238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11.5%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01209" y="5090525"/>
              <a:ext cx="1039919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6.9%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893243" y="4869161"/>
              <a:ext cx="112700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19.0%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156176" y="2780928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52,860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591254" y="2924944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60,970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175916" y="4040632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60,920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328441" y="3897757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47,190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802300" y="4831010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38,750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905596" y="4831010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5,830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807491" y="5793232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49,150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320379" y="5577332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29,440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707904" y="5432870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81,030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מלבן 2"/>
            <p:cNvSpPr>
              <a:spLocks noChangeArrowheads="1"/>
            </p:cNvSpPr>
            <p:nvPr/>
          </p:nvSpPr>
          <p:spPr bwMode="auto">
            <a:xfrm>
              <a:off x="5580111" y="5962509"/>
              <a:ext cx="2823343" cy="706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7710215" y="5760151"/>
              <a:ext cx="219950" cy="77754"/>
            </a:xfrm>
            <a:prstGeom prst="rect">
              <a:avLst/>
            </a:prstGeom>
            <a:solidFill>
              <a:srgbClr val="C00000"/>
            </a:solidFill>
            <a:ln w="222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6429030" y="5642663"/>
              <a:ext cx="1257517" cy="30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מספר רובע</a:t>
              </a:r>
              <a:endParaRPr lang="en-US" altLang="he-IL" sz="1200" b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720197" y="5974592"/>
              <a:ext cx="198401" cy="6439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6408996" y="5840889"/>
              <a:ext cx="1257517" cy="30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גבול</a:t>
              </a:r>
              <a:r>
                <a:rPr lang="he-IL" altLang="he-IL" sz="12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e-IL" altLang="he-IL" sz="1200" b="1" baseline="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e-IL" altLang="he-IL" sz="1200" b="1" baseline="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רובע</a:t>
              </a:r>
              <a:endParaRPr lang="en-US" altLang="he-IL" sz="1200" b="1" baseline="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583251" y="5606637"/>
              <a:ext cx="1471062" cy="519445"/>
            </a:xfrm>
            <a:prstGeom prst="rect">
              <a:avLst/>
            </a:prstGeom>
            <a:noFill/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434628"/>
            <a:ext cx="8878887" cy="546100"/>
          </a:xfrm>
        </p:spPr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התפלגות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האוכלוסייה, לפי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רובע -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2014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he-IL" altLang="he-IL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אחוזים</a:t>
            </a:r>
            <a:r>
              <a:rPr lang="he-IL" altLang="he-I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ומס' גולמיים)</a:t>
            </a:r>
            <a:endParaRPr lang="en-US" altLang="he-I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e-IL" sz="2800" dirty="0"/>
          </a:p>
        </p:txBody>
      </p:sp>
      <p:sp>
        <p:nvSpPr>
          <p:cNvPr id="37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467544" y="6597898"/>
            <a:ext cx="8513121" cy="260102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עיבוד מיוחד לתל-אביב-יפו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2015.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עיבוד מפה: מרכז יאיר - מערכת מידע גיאוגרפית, אגף מחשוב, עיריית תל-אביב-יפו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3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83568" y="1052736"/>
            <a:ext cx="8352928" cy="576064"/>
          </a:xfrm>
          <a:solidFill>
            <a:srgbClr val="FFFFFF"/>
          </a:solidFill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רובע 9 (מזרח העיר) ורובע 3 (הצפון הישן) הם הרבעים הגדולים ביותר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200" dirty="0" smtClean="0">
                <a:ea typeface="Tahoma (Hebrew)"/>
                <a:cs typeface="Tahoma (Hebrew)"/>
              </a:rPr>
              <a:t>שטח התחלות בנייה </a:t>
            </a:r>
            <a:r>
              <a:rPr lang="he-IL" altLang="he-IL" sz="1800" dirty="0" smtClean="0">
                <a:ea typeface="Tahoma (Hebrew)"/>
                <a:cs typeface="Tahoma (Hebrew)"/>
              </a:rPr>
              <a:t>(אלפי מ"ר)</a:t>
            </a:r>
            <a:endParaRPr lang="he-IL" sz="18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311956"/>
              </p:ext>
            </p:extLst>
          </p:nvPr>
        </p:nvGraphicFramePr>
        <p:xfrm>
          <a:off x="971600" y="1988840"/>
          <a:ext cx="7776788" cy="423211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57437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558.2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367.2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379.0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604.8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714.1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2013**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726.2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850.2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2014**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750.8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2015*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602.0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776.3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</a:tbl>
          </a:graphicData>
        </a:graphic>
      </p:graphicFrame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292080" y="6220957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**נתון מתוקן * אומדן ארעי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40</a:t>
            </a:fld>
            <a:endParaRPr lang="he-IL"/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9426" y="908720"/>
            <a:ext cx="7885062" cy="1224136"/>
          </a:xfrm>
        </p:spPr>
        <p:txBody>
          <a:bodyPr/>
          <a:lstStyle/>
          <a:p>
            <a:pPr algn="just"/>
            <a:r>
              <a:rPr lang="he-IL" sz="1800" dirty="0"/>
              <a:t>בעשור האחרון הגיע חלקן של סך התחלות הבנייה בתל-אביב-יפו </a:t>
            </a:r>
            <a:r>
              <a:rPr lang="he-IL" sz="1800" dirty="0" smtClean="0"/>
              <a:t>לכ-4%-8% </a:t>
            </a:r>
            <a:r>
              <a:rPr lang="he-IL" sz="1800" dirty="0"/>
              <a:t>מכלל שטח התחלות הבנייה </a:t>
            </a:r>
            <a:r>
              <a:rPr lang="he-IL" sz="1800" dirty="0" smtClean="0"/>
              <a:t>בישראל. בשנת </a:t>
            </a:r>
            <a:r>
              <a:rPr lang="he-IL" sz="1800" dirty="0"/>
              <a:t>2012 שטח התחלות </a:t>
            </a:r>
            <a:r>
              <a:rPr lang="he-IL" sz="1800" dirty="0" smtClean="0"/>
              <a:t>הבנייה </a:t>
            </a:r>
            <a:r>
              <a:rPr lang="he-IL" sz="1800" dirty="0"/>
              <a:t>בתל-אביב-יפו היה הגבוה ביותר בחמישים השנים </a:t>
            </a:r>
            <a:r>
              <a:rPr lang="he-IL" sz="1800" dirty="0" smtClean="0"/>
              <a:t>האחרונות.</a:t>
            </a:r>
            <a:endParaRPr lang="he-IL" sz="1800" dirty="0"/>
          </a:p>
          <a:p>
            <a:endParaRPr lang="he-IL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2016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80952397"/>
              </p:ext>
            </p:extLst>
          </p:nvPr>
        </p:nvGraphicFramePr>
        <p:xfrm>
          <a:off x="179512" y="2105472"/>
          <a:ext cx="88201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200" dirty="0" smtClean="0"/>
              <a:t>שטח התחלות בנייה לפי ייעוד (אלפי מ"ר)</a:t>
            </a:r>
            <a:endParaRPr lang="he-IL" sz="22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252536" y="1844824"/>
            <a:ext cx="14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 מ"ר</a:t>
            </a:r>
            <a:endParaRPr lang="en-US" altLang="he-IL" sz="14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41</a:t>
            </a:fld>
            <a:endParaRPr lang="he-IL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31354" y="970856"/>
            <a:ext cx="8533134" cy="945976"/>
          </a:xfrm>
        </p:spPr>
        <p:txBody>
          <a:bodyPr/>
          <a:lstStyle/>
          <a:p>
            <a:pPr algn="just"/>
            <a:r>
              <a:rPr lang="he-IL" sz="1800" dirty="0"/>
              <a:t>בעשור האחרון רוב התחלות הבנייה היו מיועדות למגורים, בשנת </a:t>
            </a:r>
            <a:r>
              <a:rPr lang="he-IL" sz="1800" dirty="0" smtClean="0"/>
              <a:t>2015 כשני </a:t>
            </a:r>
            <a:r>
              <a:rPr lang="he-IL" sz="1800" dirty="0"/>
              <a:t>שליש מהתחלות הבנייה מיועדות למגורים.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200" dirty="0" smtClean="0">
                <a:ea typeface="Tahoma (Hebrew)"/>
                <a:cs typeface="Tahoma (Hebrew)"/>
              </a:rPr>
              <a:t>שטח גמר בנייה </a:t>
            </a:r>
            <a:r>
              <a:rPr lang="he-IL" altLang="he-IL" sz="1800" dirty="0" smtClean="0">
                <a:ea typeface="Tahoma (Hebrew)"/>
                <a:cs typeface="Tahoma (Hebrew)"/>
              </a:rPr>
              <a:t>(אלפי מ"ר)</a:t>
            </a:r>
            <a:endParaRPr lang="he-IL" sz="18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297313"/>
              </p:ext>
            </p:extLst>
          </p:nvPr>
        </p:nvGraphicFramePr>
        <p:xfrm>
          <a:off x="827584" y="1916832"/>
          <a:ext cx="7776788" cy="423211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57437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398.9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433.9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396.9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619.8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425.0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395.7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351.0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508.9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2013**</a:t>
                      </a:r>
                      <a:endParaRPr kumimoji="0" lang="he-I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573.5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696.6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142.2</a:t>
                      </a: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2014**</a:t>
                      </a:r>
                      <a:endParaRPr kumimoji="0" lang="he-I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633.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296.3</a:t>
                      </a: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2015*</a:t>
                      </a:r>
                      <a:endParaRPr kumimoji="0" lang="he-I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802.7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734.8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117.8</a:t>
                      </a:r>
                    </a:p>
                  </a:txBody>
                  <a:tcPr marT="45727" marB="45727" horzOverflow="overflow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42</a:t>
            </a:fld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827584" y="5373216"/>
            <a:ext cx="7812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/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19386" y="980728"/>
            <a:ext cx="8245102" cy="936104"/>
          </a:xfrm>
        </p:spPr>
        <p:txBody>
          <a:bodyPr/>
          <a:lstStyle/>
          <a:p>
            <a:pPr algn="just"/>
            <a:r>
              <a:rPr lang="he-IL" sz="1800" dirty="0" smtClean="0"/>
              <a:t>משנת </a:t>
            </a:r>
            <a:r>
              <a:rPr lang="he-IL" sz="1800" dirty="0"/>
              <a:t>1990, שטח גמר הבנייה בתל-אביב-יפו מהווה בין </a:t>
            </a:r>
            <a:r>
              <a:rPr lang="he-IL" sz="1800" dirty="0" smtClean="0"/>
              <a:t>4%-8% </a:t>
            </a:r>
            <a:r>
              <a:rPr lang="he-IL" sz="1800" dirty="0"/>
              <a:t>מסה"כ שטח גמר הבנייה </a:t>
            </a:r>
            <a:r>
              <a:rPr lang="he-IL" sz="1800" dirty="0" smtClean="0"/>
              <a:t>בישראל (יוצאת מן הכלל הייתה שנת  2005 שהיוותה כ-10%). </a:t>
            </a:r>
            <a:endParaRPr lang="he-IL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5292080" y="6220957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**נתון מתוקן * אומדן ארעי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בינוי</a:t>
            </a:r>
            <a:endParaRPr lang="he-IL" dirty="0">
              <a:solidFill>
                <a:srgbClr val="669900"/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86377283"/>
              </p:ext>
            </p:extLst>
          </p:nvPr>
        </p:nvGraphicFramePr>
        <p:xfrm>
          <a:off x="179512" y="2060848"/>
          <a:ext cx="88201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שטח גמר בנייה לפי ייעוד </a:t>
            </a:r>
            <a:r>
              <a:rPr lang="he-IL" sz="2400" dirty="0" smtClean="0"/>
              <a:t>(אלפי מ"ר)</a:t>
            </a:r>
            <a:endParaRPr lang="he-IL" sz="24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180528" y="1844824"/>
            <a:ext cx="14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 מ"ר</a:t>
            </a:r>
            <a:endParaRPr lang="en-US" altLang="he-IL" sz="14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43</a:t>
            </a:fld>
            <a:endParaRPr lang="he-IL" dirty="0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9834" y="1053554"/>
            <a:ext cx="8856662" cy="945158"/>
          </a:xfrm>
        </p:spPr>
        <p:txBody>
          <a:bodyPr/>
          <a:lstStyle/>
          <a:p>
            <a:r>
              <a:rPr lang="he-IL" sz="1800" dirty="0"/>
              <a:t>בשנת </a:t>
            </a:r>
            <a:r>
              <a:rPr lang="he-IL" sz="1800" dirty="0" smtClean="0"/>
              <a:t>2015 שטח גמר הבנייה בתל-אביב-יפו היה גבוה מהממוצע ועמד על כ-803 אלפי מ"ר, מתוכם כ-170 אלפי </a:t>
            </a:r>
            <a:r>
              <a:rPr lang="he-IL" sz="1800" dirty="0"/>
              <a:t>מ"ר נועדו </a:t>
            </a:r>
            <a:r>
              <a:rPr lang="he-IL" sz="1800" dirty="0" smtClean="0"/>
              <a:t>להארחה</a:t>
            </a:r>
            <a:r>
              <a:rPr lang="he-IL" sz="1800" dirty="0"/>
              <a:t>, מסחר ושירותים עסקיים (הנתון הגבוה ביותר מאז שנת </a:t>
            </a:r>
            <a:r>
              <a:rPr lang="he-IL" sz="1800" dirty="0" smtClean="0"/>
              <a:t>1970).</a:t>
            </a:r>
            <a:endParaRPr lang="he-IL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2015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דיור</a:t>
            </a:r>
            <a:endParaRPr lang="he-IL" dirty="0">
              <a:solidFill>
                <a:srgbClr val="669900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יחידות דיור (2015)</a:t>
            </a:r>
            <a:endParaRPr lang="he-IL" sz="24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44</a:t>
            </a:fld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</a:rPr>
              <a:t>קובץ ארנונה </a:t>
            </a:r>
            <a:r>
              <a:rPr lang="he-IL" altLang="he-IL" sz="900" dirty="0" smtClean="0">
                <a:solidFill>
                  <a:srgbClr val="7F7F7F"/>
                </a:solidFill>
              </a:rPr>
              <a:t>עירוני, 2016</a:t>
            </a:r>
            <a:endParaRPr lang="he-IL" altLang="he-IL" sz="900" dirty="0">
              <a:solidFill>
                <a:srgbClr val="7F7F7F"/>
              </a:solidFill>
            </a:endParaRPr>
          </a:p>
        </p:txBody>
      </p:sp>
      <p:graphicFrame>
        <p:nvGraphicFramePr>
          <p:cNvPr id="6" name="אובייקט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015595"/>
              </p:ext>
            </p:extLst>
          </p:nvPr>
        </p:nvGraphicFramePr>
        <p:xfrm>
          <a:off x="1547664" y="2420888"/>
          <a:ext cx="6815137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גליון עבודה" r:id="rId4" imgW="7581829" imgH="3343397" progId="Excel.Sheet.8">
                  <p:embed/>
                </p:oleObj>
              </mc:Choice>
              <mc:Fallback>
                <p:oleObj name="גליון עבודה" r:id="rId4" imgW="7581829" imgH="3343397" progId="Excel.Sheet.8">
                  <p:embed/>
                  <p:pic>
                    <p:nvPicPr>
                      <p:cNvPr id="0" name="תרשים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420888"/>
                        <a:ext cx="6815137" cy="334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47664" y="1268760"/>
            <a:ext cx="7221537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000"/>
              </a:lnSpc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סה"כ יחידות דיור		</a:t>
            </a:r>
            <a:r>
              <a:rPr lang="he-IL" sz="2300" dirty="0" smtClean="0">
                <a:solidFill>
                  <a:srgbClr val="002060"/>
                </a:solidFill>
              </a:rPr>
              <a:t>254,820</a:t>
            </a:r>
            <a:endParaRPr lang="he-IL" sz="2300" dirty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יחידות למגורים			</a:t>
            </a:r>
            <a:r>
              <a:rPr lang="he-IL" sz="2300" dirty="0" smtClean="0">
                <a:solidFill>
                  <a:srgbClr val="002060"/>
                </a:solidFill>
              </a:rPr>
              <a:t>200,202</a:t>
            </a:r>
            <a:endParaRPr lang="he-IL" sz="2300" dirty="0">
              <a:solidFill>
                <a:srgbClr val="002060"/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יחידות שלא למגורים		54,618	</a:t>
            </a:r>
          </a:p>
          <a:p>
            <a:pPr eaLnBrk="1" hangingPunct="1">
              <a:buFontTx/>
              <a:buNone/>
            </a:pPr>
            <a:r>
              <a:rPr lang="he-IL" altLang="he-IL" sz="2300" dirty="0" smtClean="0">
                <a:solidFill>
                  <a:srgbClr val="002060"/>
                </a:solidFill>
              </a:rPr>
              <a:t>		</a:t>
            </a:r>
          </a:p>
          <a:p>
            <a:pPr eaLnBrk="1" hangingPunct="1">
              <a:buFontTx/>
              <a:buNone/>
            </a:pPr>
            <a:endParaRPr lang="en-US" altLang="he-IL" sz="2300" dirty="0" smtClean="0">
              <a:solidFill>
                <a:srgbClr val="002060"/>
              </a:solidFill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908324" y="2480072"/>
            <a:ext cx="60182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e-IL" sz="2000" b="1" kern="0" dirty="0">
                <a:solidFill>
                  <a:srgbClr val="0070C0"/>
                </a:solidFill>
              </a:rPr>
              <a:t>התפלגות  יחידות שלא למגורים, לפי שימוש (%)</a:t>
            </a:r>
            <a:endParaRPr lang="he-I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CC3399"/>
                </a:solidFill>
              </a:rPr>
              <a:t>קיימות בתל-אביב-יפו</a:t>
            </a:r>
          </a:p>
        </p:txBody>
      </p:sp>
      <p:sp>
        <p:nvSpPr>
          <p:cNvPr id="11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היבטים מרכזיים</a:t>
            </a:r>
            <a:endParaRPr lang="he-IL" sz="2800" dirty="0"/>
          </a:p>
        </p:txBody>
      </p:sp>
      <p:graphicFrame>
        <p:nvGraphicFramePr>
          <p:cNvPr id="12" name="דיאגרמה 11"/>
          <p:cNvGraphicFramePr/>
          <p:nvPr>
            <p:extLst>
              <p:ext uri="{D42A27DB-BD31-4B8C-83A1-F6EECF244321}">
                <p14:modId xmlns:p14="http://schemas.microsoft.com/office/powerpoint/2010/main" val="1327342489"/>
              </p:ext>
            </p:extLst>
          </p:nvPr>
        </p:nvGraphicFramePr>
        <p:xfrm>
          <a:off x="93856" y="896162"/>
          <a:ext cx="887888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 rot="19252066">
            <a:off x="46582" y="1327494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>
                <a:solidFill>
                  <a:srgbClr val="00B050">
                    <a:lumMod val="50000"/>
                  </a:srgbClr>
                </a:solidFill>
              </a:rPr>
              <a:t>פסולת</a:t>
            </a:r>
          </a:p>
        </p:txBody>
      </p:sp>
      <p:sp>
        <p:nvSpPr>
          <p:cNvPr id="14" name="TextBox 13"/>
          <p:cNvSpPr txBox="1"/>
          <p:nvPr/>
        </p:nvSpPr>
        <p:spPr>
          <a:xfrm rot="2415266">
            <a:off x="6280729" y="1327527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>
                <a:solidFill>
                  <a:srgbClr val="00B050">
                    <a:lumMod val="50000"/>
                  </a:srgbClr>
                </a:solidFill>
              </a:rPr>
              <a:t>אנרגיה</a:t>
            </a:r>
          </a:p>
        </p:txBody>
      </p:sp>
      <p:sp>
        <p:nvSpPr>
          <p:cNvPr id="15" name="TextBox 14"/>
          <p:cNvSpPr txBox="1"/>
          <p:nvPr/>
        </p:nvSpPr>
        <p:spPr>
          <a:xfrm rot="18915692">
            <a:off x="6194664" y="5573579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>
                <a:solidFill>
                  <a:srgbClr val="00B050">
                    <a:lumMod val="50000"/>
                  </a:srgbClr>
                </a:solidFill>
              </a:rPr>
              <a:t>איכות הסביבה</a:t>
            </a:r>
          </a:p>
        </p:txBody>
      </p:sp>
      <p:sp>
        <p:nvSpPr>
          <p:cNvPr id="16" name="TextBox 15"/>
          <p:cNvSpPr txBox="1"/>
          <p:nvPr/>
        </p:nvSpPr>
        <p:spPr>
          <a:xfrm rot="2874841">
            <a:off x="46582" y="5632160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>
                <a:solidFill>
                  <a:srgbClr val="00B050">
                    <a:lumMod val="50000"/>
                  </a:srgbClr>
                </a:solidFill>
              </a:rPr>
              <a:t>תחבורה</a:t>
            </a:r>
          </a:p>
        </p:txBody>
      </p:sp>
      <p:sp>
        <p:nvSpPr>
          <p:cNvPr id="1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</p:spPr>
        <p:txBody>
          <a:bodyPr/>
          <a:lstStyle/>
          <a:p>
            <a:fld id="{AAE1CA27-0B54-4CA9-A240-6ABA62A0E371}" type="slidenum">
              <a:rPr lang="he-IL" smtClean="0">
                <a:solidFill>
                  <a:prstClr val="white">
                    <a:lumMod val="65000"/>
                  </a:prstClr>
                </a:solidFill>
              </a:rPr>
              <a:pPr/>
              <a:t>45</a:t>
            </a:fld>
            <a:endParaRPr lang="he-IL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8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611560" y="6597352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</a:t>
            </a:r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רשות המים 2012; חברת החשמל לישראל 2012; סקר פיצול נסיעות -המרכז למחקר כלכלי וחברתי  2014.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סדר ציבורי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6"/>
          </p:nvPr>
        </p:nvSpPr>
        <p:spPr>
          <a:xfrm>
            <a:off x="395536" y="1341239"/>
            <a:ext cx="8352928" cy="4896073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he-IL" altLang="he-IL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ישראל</a:t>
            </a:r>
            <a:endParaRPr lang="he-IL" altLang="he-IL" sz="2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he-IL" altLang="he-IL" sz="2400" dirty="0">
                <a:latin typeface="Arial" pitchFamily="34" charset="0"/>
                <a:cs typeface="Arial" pitchFamily="34" charset="0"/>
              </a:rPr>
              <a:t>סה"כ תיקי חקירה בישראל בשנת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2015 - 334,264. ירידה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של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כ-12%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במספר תיקי החקירה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במשטרה בין השנים 2000 ל-2015. </a:t>
            </a:r>
            <a:endParaRPr lang="en-US" altLang="he-IL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endParaRPr lang="he-IL" altLang="he-IL" sz="1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he-IL" altLang="he-IL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תל-אביב-יפו</a:t>
            </a:r>
            <a:endParaRPr lang="he-IL" altLang="he-IL" sz="2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he-IL" altLang="he-IL" sz="2400" dirty="0">
                <a:latin typeface="Arial" pitchFamily="34" charset="0"/>
                <a:cs typeface="Arial" pitchFamily="34" charset="0"/>
              </a:rPr>
              <a:t>סה"כ תיקי חקירה בת"א-יפו בשנת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2015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35,028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. ירידה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של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27%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במספר תיקי החקירה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במשטרה בתקופה המקבילה. </a:t>
            </a:r>
            <a:endParaRPr lang="en-US" altLang="he-IL" sz="24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7"/>
          </p:nvPr>
        </p:nvSpPr>
        <p:spPr>
          <a:xfrm>
            <a:off x="80963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תיקי חקירה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46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627784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משטרת ישראל,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תקציב העירייה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מציין מיקום של טבלה 7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45109574"/>
              </p:ext>
            </p:extLst>
          </p:nvPr>
        </p:nvGraphicFramePr>
        <p:xfrm>
          <a:off x="899592" y="2420888"/>
          <a:ext cx="7740000" cy="3182359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107232"/>
                <a:gridCol w="1408192"/>
                <a:gridCol w="1408192"/>
                <a:gridCol w="1408192"/>
                <a:gridCol w="1408192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עיריות בישראל</a:t>
                      </a:r>
                      <a:endParaRPr lang="he-IL" dirty="0"/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הכנסות לנפש (₪)</a:t>
                      </a:r>
                      <a:endParaRPr lang="he-I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e-IL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10,028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5,370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8,824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6,467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הכנסות עצמיות כאחוז מסך כל ההכנסות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he-IL" sz="1600" b="1" dirty="0" smtClean="0"/>
                        <a:t>בתקציב הרגיל</a:t>
                      </a:r>
                      <a:r>
                        <a:rPr lang="he-IL" sz="1600" b="1" baseline="0" dirty="0" smtClean="0"/>
                        <a:t> </a:t>
                      </a:r>
                      <a:endParaRPr lang="he-I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85%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ארנונה כללית כאחוז מסך כל ההכנסות</a:t>
                      </a:r>
                      <a:endParaRPr lang="en-US" sz="1600" b="1" dirty="0" smtClean="0"/>
                    </a:p>
                    <a:p>
                      <a:pPr algn="r" rtl="1"/>
                      <a:r>
                        <a:rPr lang="he-IL" sz="1600" b="1" dirty="0" smtClean="0"/>
                        <a:t>בתקציב</a:t>
                      </a:r>
                      <a:r>
                        <a:rPr lang="he-IL" sz="1600" b="1" baseline="0" dirty="0" smtClean="0"/>
                        <a:t> הרגיל</a:t>
                      </a:r>
                      <a:endParaRPr lang="he-I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66%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  <a:endParaRPr lang="he-IL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8"/>
          </p:nvPr>
        </p:nvSpPr>
        <p:spPr>
          <a:xfrm>
            <a:off x="0" y="620688"/>
            <a:ext cx="8878887" cy="546100"/>
          </a:xfrm>
        </p:spPr>
        <p:txBody>
          <a:bodyPr/>
          <a:lstStyle/>
          <a:p>
            <a:r>
              <a:rPr lang="he-IL" sz="2800" dirty="0" smtClean="0"/>
              <a:t>הכנסות בתקציב רגיל </a:t>
            </a:r>
            <a:r>
              <a:rPr lang="he-IL" sz="2400" dirty="0" smtClean="0"/>
              <a:t>(2014)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47</a:t>
            </a:fld>
            <a:endParaRPr lang="he-IL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4294967295"/>
          </p:nvPr>
        </p:nvSpPr>
        <p:spPr>
          <a:xfrm>
            <a:off x="899592" y="1124744"/>
            <a:ext cx="7992888" cy="9361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e-IL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בתל-אביב-יפו, ההכנסה לנפש היא הגבוהה ביותר מכל הערים הגדולות בישראל. גם אחוז ההכנסות העצמיות, מתוך סך ההכנסות בעיר בתקציב הרגיל, הוא הגבוה ביותר מבין ערי ישראל  </a:t>
            </a:r>
          </a:p>
          <a:p>
            <a:pPr marL="0" indent="0">
              <a:buNone/>
            </a:pPr>
            <a:endParaRPr lang="he-IL" sz="1800" dirty="0"/>
          </a:p>
        </p:txBody>
      </p:sp>
      <p:sp>
        <p:nvSpPr>
          <p:cNvPr id="10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07704" y="6556697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 smtClean="0"/>
              <a:t>רשויות מקומיות בישראל  2014, </a:t>
            </a:r>
            <a:r>
              <a:rPr lang="he-IL" sz="900" dirty="0" err="1" smtClean="0"/>
              <a:t>למ"ס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0269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48883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dirty="0" smtClean="0"/>
              <a:t>נתונים ומגמות</a:t>
            </a:r>
          </a:p>
          <a:p>
            <a:pPr algn="ctr"/>
            <a:r>
              <a:rPr lang="he-IL" sz="3600" b="1" dirty="0" smtClean="0">
                <a:solidFill>
                  <a:schemeClr val="bg1">
                    <a:lumMod val="65000"/>
                  </a:schemeClr>
                </a:solidFill>
              </a:rPr>
              <a:t>דצמבר </a:t>
            </a:r>
            <a:r>
              <a:rPr lang="he-IL" sz="3200" b="1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endParaRPr lang="he-I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אוכלוסייה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, לפי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קבוצות אוכלוסייה ודת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2015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(מספר גולמי</a:t>
            </a:r>
            <a:r>
              <a:rPr lang="he-IL" altLang="he-IL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ואחוזים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he-IL" sz="2800" dirty="0"/>
          </a:p>
        </p:txBody>
      </p:sp>
      <p:sp>
        <p:nvSpPr>
          <p:cNvPr id="83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4499992" y="6597898"/>
            <a:ext cx="4624688" cy="2601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עיבוד מיוחד לתל-אביב-יפו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2016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8" name="אובייקט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788157"/>
              </p:ext>
            </p:extLst>
          </p:nvPr>
        </p:nvGraphicFramePr>
        <p:xfrm>
          <a:off x="1331640" y="2552700"/>
          <a:ext cx="6862107" cy="311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11560" y="1124744"/>
            <a:ext cx="8352928" cy="1007294"/>
          </a:xfrm>
        </p:spPr>
        <p:txBody>
          <a:bodyPr/>
          <a:lstStyle/>
          <a:p>
            <a:pPr algn="just"/>
            <a:r>
              <a:rPr lang="he-IL" sz="1800" dirty="0" smtClean="0"/>
              <a:t>רוב </a:t>
            </a:r>
            <a:r>
              <a:rPr lang="he-IL" sz="1800" dirty="0"/>
              <a:t>האוכלוסייה </a:t>
            </a:r>
            <a:r>
              <a:rPr lang="he-IL" sz="1800" dirty="0" smtClean="0"/>
              <a:t>בעיר היא יהודית. עם זאת, ב-50 השנים האחרונות </a:t>
            </a:r>
            <a:r>
              <a:rPr lang="he-IL" sz="1800" dirty="0"/>
              <a:t>חלקה היחסי הצטמצם בהדרגה מכ-99% בתחילת שנות ה-60' לכ-91% בסוף שנת </a:t>
            </a:r>
            <a:r>
              <a:rPr lang="he-IL" sz="1800" dirty="0" smtClean="0"/>
              <a:t>2015, </a:t>
            </a:r>
            <a:r>
              <a:rPr lang="he-IL" sz="1800" dirty="0"/>
              <a:t>בעוד שחלקה של האוכלוסייה הלא יהודית גדל מכ-2% לכ-9%, </a:t>
            </a:r>
            <a:r>
              <a:rPr lang="he-IL" sz="1800" dirty="0" smtClean="0"/>
              <a:t>בהתאמה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61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62462438"/>
              </p:ext>
            </p:extLst>
          </p:nvPr>
        </p:nvGraphicFramePr>
        <p:xfrm>
          <a:off x="4237200" y="2204864"/>
          <a:ext cx="4727288" cy="391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מציין מיקום תוכן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93738691"/>
              </p:ext>
            </p:extLst>
          </p:nvPr>
        </p:nvGraphicFramePr>
        <p:xfrm>
          <a:off x="431819" y="2204606"/>
          <a:ext cx="3960000" cy="390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/>
              <a:t>האוכלוסייה בת"א-יפו </a:t>
            </a:r>
            <a:r>
              <a:rPr lang="he-IL" sz="2800" dirty="0" smtClean="0"/>
              <a:t>ובישראל, לפי גיל - 2015 </a:t>
            </a:r>
            <a:r>
              <a:rPr lang="he-IL" sz="2400" dirty="0" smtClean="0"/>
              <a:t> </a:t>
            </a:r>
            <a:r>
              <a:rPr lang="he-IL" sz="2000" dirty="0" smtClean="0"/>
              <a:t>(אחוזים)</a:t>
            </a:r>
            <a:endParaRPr lang="he-IL" sz="2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60713" y="2032397"/>
            <a:ext cx="1014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תל-אביב-יפו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79975" y="2032397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ישראל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4641" y="6087640"/>
            <a:ext cx="799288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בשנת 2015 </a:t>
            </a:r>
            <a:r>
              <a:rPr lang="he-IL" altLang="he-IL" sz="1300" b="1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הגיל </a:t>
            </a:r>
            <a:r>
              <a:rPr lang="he-IL" altLang="he-IL" sz="1300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החציוני בישראל </a:t>
            </a:r>
            <a:r>
              <a:rPr lang="he-IL" altLang="he-IL" sz="1300" b="1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היה 29.7 שנים                 </a:t>
            </a:r>
            <a:r>
              <a:rPr lang="he-IL" altLang="he-IL" sz="13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בשנת 2015 </a:t>
            </a:r>
            <a:r>
              <a:rPr lang="he-IL" altLang="he-IL" sz="1300" b="1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3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הגיל החציוני </a:t>
            </a:r>
            <a:r>
              <a:rPr lang="he-IL" altLang="he-IL" sz="13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בת</a:t>
            </a:r>
            <a:r>
              <a:rPr lang="he-IL" altLang="he-IL" sz="1300" b="1" baseline="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''א</a:t>
            </a:r>
            <a:r>
              <a:rPr lang="he-IL" altLang="he-IL" sz="1300" b="1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-יפו </a:t>
            </a:r>
            <a:r>
              <a:rPr lang="he-IL" altLang="he-IL" sz="1300" b="1" baseline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היה 35.5 </a:t>
            </a:r>
            <a:r>
              <a:rPr lang="he-IL" altLang="he-IL" sz="1300" b="1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שנים </a:t>
            </a:r>
            <a:endParaRPr lang="en-US" altLang="he-IL" sz="1300" b="1" baseline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ציין מיקום תוכן 3"/>
          <p:cNvSpPr txBox="1">
            <a:spLocks/>
          </p:cNvSpPr>
          <p:nvPr/>
        </p:nvSpPr>
        <p:spPr>
          <a:xfrm>
            <a:off x="323528" y="980728"/>
            <a:ext cx="8640638" cy="936104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המבנה הדמוגרפי בתל-אביב-יפו שונה מזה שבישראל: אחוז הצעירים בגילאי 25 עד 35 גבוה בהשוואה לישראל, אחוז המבוגרים בגילאי 65+ אף הוא גבוה בהשוואה לישראל, ואחוז הילדים עד גיל 18 נמוך בהשוואה לישראל</a:t>
            </a:r>
            <a:endParaRPr lang="he-IL" sz="1800" dirty="0">
              <a:solidFill>
                <a:srgbClr val="00B050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337023" y="6597352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שנתון סטטיסטי לישראל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6</a:t>
            </a:fld>
            <a:endParaRPr lang="he-IL" dirty="0"/>
          </a:p>
        </p:txBody>
      </p:sp>
      <p:sp>
        <p:nvSpPr>
          <p:cNvPr id="13" name="Text Box 79" descr="n020face"/>
          <p:cNvSpPr txBox="1">
            <a:spLocks noChangeArrowheads="1"/>
          </p:cNvSpPr>
          <p:nvPr/>
        </p:nvSpPr>
        <p:spPr bwMode="auto">
          <a:xfrm>
            <a:off x="3811960" y="5805264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86727830"/>
              </p:ext>
            </p:extLst>
          </p:nvPr>
        </p:nvGraphicFramePr>
        <p:xfrm>
          <a:off x="179512" y="181941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052736"/>
            <a:ext cx="8208912" cy="720080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משנת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2008 עד שנת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2014, בתל-אביב-יפו חל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גידול של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כ-14%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במספר הילדים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(עד גיל 15). כמו כן, האחוז שלהם מתוך אוכלוסיית העיר גדל. 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  <a:p>
            <a:endParaRPr lang="he-IL" sz="1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051720" y="6669906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ילדים</a:t>
            </a:r>
            <a:r>
              <a:rPr lang="he-IL" sz="2400" dirty="0" smtClean="0"/>
              <a:t> </a:t>
            </a:r>
            <a:r>
              <a:rPr lang="he-IL" sz="2000" dirty="0"/>
              <a:t>(עד גיל 15) </a:t>
            </a:r>
            <a:r>
              <a:rPr lang="he-IL" sz="2800" dirty="0"/>
              <a:t>כאחוז</a:t>
            </a:r>
            <a:r>
              <a:rPr lang="he-IL" sz="2400" dirty="0" smtClean="0"/>
              <a:t> </a:t>
            </a:r>
            <a:r>
              <a:rPr lang="he-IL" sz="2800" dirty="0" smtClean="0"/>
              <a:t>מאוכלוסיית </a:t>
            </a:r>
            <a:r>
              <a:rPr lang="he-IL" sz="2800" dirty="0"/>
              <a:t>העיר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654696" y="468431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(79,290)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85559" y="468431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(66,500)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27054" y="4694947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(62,480)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111080" y="468431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67,230</a:t>
            </a: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220072" y="4673166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73,000</a:t>
            </a: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350640" y="5949280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565951" y="4673167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76,770</a:t>
            </a: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6403191" y="4673165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74,450</a:t>
            </a:r>
            <a:r>
              <a:rPr lang="he-IL" altLang="he-IL" sz="10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24824366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47737" y="980950"/>
            <a:ext cx="8452593" cy="503834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תל-אביב-יפו היא עיר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של צעירים: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כ-29% מתושבי העיר הם בגילאי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18 עד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35. עם זאת,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בשנים האחרונות חל צמצום הדרגתי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במספר הצעירים בעיר ובאחוז הצעירים מכלל אוכלוסיית העיר.</a:t>
            </a:r>
            <a:endParaRPr lang="he-IL" sz="1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137175" y="66359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צעירים </a:t>
            </a:r>
            <a:r>
              <a:rPr lang="he-IL" sz="2000" dirty="0" smtClean="0"/>
              <a:t>(18 עד 35)</a:t>
            </a:r>
            <a:r>
              <a:rPr lang="he-IL" sz="2800" dirty="0" smtClean="0"/>
              <a:t> כאחוז מאוכלוסיית העיר</a:t>
            </a:r>
            <a:endParaRPr lang="he-IL" sz="2800" dirty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613073" y="4850468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(86,260)</a:t>
            </a:r>
            <a:endParaRPr lang="en-US" altLang="he-IL" sz="9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65201" y="48492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(80,750)</a:t>
            </a:r>
            <a:endParaRPr lang="en-US" altLang="he-IL" sz="9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17329" y="48492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(98,640)</a:t>
            </a:r>
            <a:endParaRPr lang="en-US" altLang="he-IL" sz="9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98032" y="48365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130,680</a:t>
            </a:r>
            <a:r>
              <a:rPr lang="he-IL" altLang="he-IL" sz="9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241337" y="4838992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123,240</a:t>
            </a:r>
            <a:r>
              <a:rPr lang="he-IL" altLang="he-IL" sz="9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494656" y="6032321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6393466" y="4839516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9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(122,640)</a:t>
            </a:r>
            <a:endParaRPr lang="en-US" altLang="he-IL" sz="9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555319" y="4857800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900" b="1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(121,940)</a:t>
            </a:r>
            <a:endParaRPr lang="en-US" altLang="he-IL" sz="900" b="1" baseline="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-684584" y="404664"/>
            <a:ext cx="9814991" cy="2016224"/>
          </a:xfrm>
          <a:noFill/>
        </p:spPr>
        <p:txBody>
          <a:bodyPr/>
          <a:lstStyle/>
          <a:p>
            <a:r>
              <a:rPr lang="he-IL" sz="2400" dirty="0" smtClean="0"/>
              <a:t>צעירים (25 עד 35) כאחוז מאוכלוסיית השכונות בעיר, 2014</a:t>
            </a:r>
            <a:endParaRPr lang="he-IL" sz="2400" dirty="0"/>
          </a:p>
        </p:txBody>
      </p:sp>
      <p:grpSp>
        <p:nvGrpSpPr>
          <p:cNvPr id="12" name="קבוצה 11"/>
          <p:cNvGrpSpPr/>
          <p:nvPr/>
        </p:nvGrpSpPr>
        <p:grpSpPr>
          <a:xfrm>
            <a:off x="179348" y="1196753"/>
            <a:ext cx="6336868" cy="5661247"/>
            <a:chOff x="899428" y="1268761"/>
            <a:chExt cx="5688796" cy="540059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268761"/>
              <a:ext cx="5616624" cy="5285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מלבן 7"/>
            <p:cNvSpPr/>
            <p:nvPr/>
          </p:nvSpPr>
          <p:spPr>
            <a:xfrm>
              <a:off x="4932040" y="5517232"/>
              <a:ext cx="1656184" cy="972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1" name="קבוצה 10"/>
            <p:cNvGrpSpPr/>
            <p:nvPr/>
          </p:nvGrpSpPr>
          <p:grpSpPr>
            <a:xfrm>
              <a:off x="899428" y="1268761"/>
              <a:ext cx="5328756" cy="5400599"/>
              <a:chOff x="827421" y="1196754"/>
              <a:chExt cx="5328756" cy="5400599"/>
            </a:xfrm>
          </p:grpSpPr>
          <p:sp>
            <p:nvSpPr>
              <p:cNvPr id="10" name="מלבן 9"/>
              <p:cNvSpPr/>
              <p:nvPr/>
            </p:nvSpPr>
            <p:spPr>
              <a:xfrm>
                <a:off x="827421" y="1196754"/>
                <a:ext cx="244827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מלבן 12"/>
              <p:cNvSpPr/>
              <p:nvPr/>
            </p:nvSpPr>
            <p:spPr>
              <a:xfrm>
                <a:off x="827584" y="1484785"/>
                <a:ext cx="2304256" cy="5760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5" name="מלבן 14"/>
              <p:cNvSpPr/>
              <p:nvPr/>
            </p:nvSpPr>
            <p:spPr>
              <a:xfrm>
                <a:off x="4644009" y="5805265"/>
                <a:ext cx="1512168" cy="6766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2699792" y="6237313"/>
                <a:ext cx="1512169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403648" y="6597898"/>
            <a:ext cx="7707585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הלשכה המרכזית לסטטיסטיקה,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2015. עיבוד מפה: מרכז יאיר - מערכת מידע גיאוגרפית, אגף מחשוב, עיריית תל-אביב-יפו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259632" y="764704"/>
            <a:ext cx="7848872" cy="432048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he-IL" sz="20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אחוז הצעירים בגילאי 25 עד 35 גבוה במיוחד בצפון הישן ובמרכז העיר</a:t>
            </a:r>
            <a:endParaRPr lang="en-US" altLang="he-IL" sz="20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שנתון סטטיסט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33FF"/>
      </a:accent1>
      <a:accent2>
        <a:srgbClr val="FF6600"/>
      </a:accent2>
      <a:accent3>
        <a:srgbClr val="00B050"/>
      </a:accent3>
      <a:accent4>
        <a:srgbClr val="7030A0"/>
      </a:accent4>
      <a:accent5>
        <a:srgbClr val="FF0000"/>
      </a:accent5>
      <a:accent6>
        <a:srgbClr val="FF006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F7D9FFD4F9DB284B9722232FD2DBFCD2" ma:contentTypeVersion="6" ma:contentTypeDescription="צור מסמך חדש." ma:contentTypeScope="" ma:versionID="c60668811542fc7c6f350a2d0713b421">
  <xsd:schema xmlns:xsd="http://www.w3.org/2001/XMLSchema" xmlns:xs="http://www.w3.org/2001/XMLSchema" xmlns:p="http://schemas.microsoft.com/office/2006/metadata/properties" xmlns:ns2="1b95432e-1e3b-4262-8e2a-58b767b8141f" targetNamespace="http://schemas.microsoft.com/office/2006/metadata/properties" ma:root="true" ma:fieldsID="2f18adf8e64cb32a407a08996cd6849e" ns2:_="">
    <xsd:import namespace="1b95432e-1e3b-4262-8e2a-58b767b8141f"/>
    <xsd:element name="properties">
      <xsd:complexType>
        <xsd:sequence>
          <xsd:element name="documentManagement">
            <xsd:complexType>
              <xsd:all>
                <xsd:element ref="ns2:_x05e9__x05e0__x05ea__x05d5__x05df_" minOccurs="0"/>
                <xsd:element ref="ns2:_x05e0__x05d5__x05e9__x05d0_" minOccurs="0"/>
                <xsd:element ref="ns2:_x05de__x05d9__x05e1__x05e4__x05d5__x05e8_" minOccurs="0"/>
                <xsd:element ref="ns2:_x05e1__x05d9__x05d3__x05d5__x05e8_" minOccurs="0"/>
                <xsd:element ref="ns2:_x05de__x05e1__x05de__x05da__x0020__x05d5__x05d5__x05e8__x05d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5432e-1e3b-4262-8e2a-58b767b8141f" elementFormDefault="qualified">
    <xsd:import namespace="http://schemas.microsoft.com/office/2006/documentManagement/types"/>
    <xsd:import namespace="http://schemas.microsoft.com/office/infopath/2007/PartnerControls"/>
    <xsd:element name="_x05e9__x05e0__x05ea__x05d5__x05df_" ma:index="8" nillable="true" ma:displayName="שנתון" ma:format="Dropdown" ma:internalName="_x05e9__x05e0__x05ea__x05d5__x05df_">
      <xsd:simpleType>
        <xsd:restriction base="dms:Choice">
          <xsd:enumeration value="שנתון 2007"/>
          <xsd:enumeration value="שנתון 2008"/>
          <xsd:enumeration value="שנתון 2009"/>
          <xsd:enumeration value="שנתון 2010"/>
          <xsd:enumeration value="שנתון 2011"/>
          <xsd:enumeration value="שנתון 2012"/>
          <xsd:enumeration value="שנתון 2013"/>
          <xsd:enumeration value="שנתון 2014"/>
          <xsd:enumeration value="שנתון 2015"/>
          <xsd:enumeration value="שנתון 2016"/>
        </xsd:restriction>
      </xsd:simpleType>
    </xsd:element>
    <xsd:element name="_x05e0__x05d5__x05e9__x05d0_" ma:index="9" nillable="true" ma:displayName="נושא" ma:format="Dropdown" ma:internalName="_x05e0__x05d5__x05e9__x05d0_">
      <xsd:simpleType>
        <xsd:restriction base="dms:Choice">
          <xsd:enumeration value="00. עיקרי הנתונים והמגמות ומצגות"/>
          <xsd:enumeration value="01. מבוא - הסברים והגדרות כלליים"/>
          <xsd:enumeration value="02. שטח אקלים ואיכות הסביבה"/>
          <xsd:enumeration value="03. אוכלוסייה"/>
          <xsd:enumeration value="04. משקי בית ורמת חיים"/>
          <xsd:enumeration value="05. שירותים חברתיים וביטוח לאומי"/>
          <xsd:enumeration value="06. שירותי בריאות"/>
          <xsd:enumeration value="07. חינוך והשכלה"/>
          <xsd:enumeration value="08. תרבות ופנאי"/>
          <xsd:enumeration value="09. סדר ציבורי"/>
          <xsd:enumeration value="10. עבודה"/>
          <xsd:enumeration value="11. עסקים ותעשייה"/>
          <xsd:enumeration value="12. תיירות"/>
          <xsd:enumeration value="13. דיור"/>
          <xsd:enumeration value="14. בנייה"/>
          <xsd:enumeration value="15. תשתית"/>
          <xsd:enumeration value="16. תחבורה"/>
          <xsd:enumeration value="17. שירותים עירוניים"/>
          <xsd:enumeration value="18. תקציב העירייה"/>
          <xsd:enumeration value="19. עובדי העירייה"/>
          <xsd:enumeration value="20. בחירות ארציות ומקומיות"/>
          <xsd:enumeration value="21. מועצת העירייה"/>
        </xsd:restriction>
      </xsd:simpleType>
    </xsd:element>
    <xsd:element name="_x05de__x05d9__x05e1__x05e4__x05d5__x05e8_" ma:index="10" nillable="true" ma:displayName="מיספור" ma:internalName="_x05de__x05d9__x05e1__x05e4__x05d5__x05e8_">
      <xsd:simpleType>
        <xsd:restriction base="dms:Note">
          <xsd:maxLength value="255"/>
        </xsd:restriction>
      </xsd:simpleType>
    </xsd:element>
    <xsd:element name="_x05e1__x05d9__x05d3__x05d5__x05e8_" ma:index="11" nillable="true" ma:displayName="סידור" ma:internalName="_x05e1__x05d9__x05d3__x05d5__x05e8_">
      <xsd:simpleType>
        <xsd:restriction base="dms:Number"/>
      </xsd:simpleType>
    </xsd:element>
    <xsd:element name="_x05de__x05e1__x05de__x05da__x0020__x05d5__x05d5__x05e8__x05d3_" ma:index="12" nillable="true" ma:displayName="מסמך וורד" ma:format="Hyperlink" ma:internalName="_x05de__x05e1__x05de__x05da__x0020__x05d5__x05d5__x05e8__x05d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 בPDF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0__x05d5__x05e9__x05d0_ xmlns="1b95432e-1e3b-4262-8e2a-58b767b8141f">00. עיקרי הנתונים והמגמות ומצגות</_x05e0__x05d5__x05e9__x05d0_>
    <_x05e1__x05d9__x05d3__x05d5__x05e8_ xmlns="1b95432e-1e3b-4262-8e2a-58b767b8141f">1</_x05e1__x05d9__x05d3__x05d5__x05e8_>
    <_x05de__x05d9__x05e1__x05e4__x05d5__x05e8_ xmlns="1b95432e-1e3b-4262-8e2a-58b767b8141f" xsi:nil="true"/>
    <_x05de__x05e1__x05de__x05da__x0020__x05d5__x05d5__x05e8__x05d3_ xmlns="1b95432e-1e3b-4262-8e2a-58b767b8141f">
      <Url xsi:nil="true"/>
      <Description xsi:nil="true"/>
    </_x05de__x05e1__x05de__x05da__x0020__x05d5__x05d5__x05e8__x05d3_>
    <_x05e9__x05e0__x05ea__x05d5__x05df_ xmlns="1b95432e-1e3b-4262-8e2a-58b767b8141f">שנתון 2016</_x05e9__x05e0__x05ea__x05d5__x05df_>
  </documentManagement>
</p:properties>
</file>

<file path=customXml/itemProps1.xml><?xml version="1.0" encoding="utf-8"?>
<ds:datastoreItem xmlns:ds="http://schemas.openxmlformats.org/officeDocument/2006/customXml" ds:itemID="{441B9BD0-EFA6-4909-B4B4-2B09DA48B41B}"/>
</file>

<file path=customXml/itemProps2.xml><?xml version="1.0" encoding="utf-8"?>
<ds:datastoreItem xmlns:ds="http://schemas.openxmlformats.org/officeDocument/2006/customXml" ds:itemID="{E971EB9B-8F05-4ADA-80AD-6D2949CE8B5C}"/>
</file>

<file path=customXml/itemProps3.xml><?xml version="1.0" encoding="utf-8"?>
<ds:datastoreItem xmlns:ds="http://schemas.openxmlformats.org/officeDocument/2006/customXml" ds:itemID="{F716A9D7-7B0B-4A9F-B645-35A3DF9588A1}"/>
</file>

<file path=docProps/app.xml><?xml version="1.0" encoding="utf-8"?>
<Properties xmlns="http://schemas.openxmlformats.org/officeDocument/2006/extended-properties" xmlns:vt="http://schemas.openxmlformats.org/officeDocument/2006/docPropsVTypes">
  <TotalTime>8042</TotalTime>
  <Words>4018</Words>
  <Application>Microsoft Office PowerPoint</Application>
  <PresentationFormat>‫הצגה על המסך (4:3)</PresentationFormat>
  <Paragraphs>937</Paragraphs>
  <Slides>48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0" baseType="lpstr">
      <vt:lpstr>ערכת נושא Office</vt:lpstr>
      <vt:lpstr>גליון עבודה</vt:lpstr>
      <vt:lpstr>מצגת של PowerPoint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שירותים חברתיים וביטוח לאומי</vt:lpstr>
      <vt:lpstr>חינוך והשכלה</vt:lpstr>
      <vt:lpstr>חינוך והשכלה</vt:lpstr>
      <vt:lpstr>חינוך והשכלה</vt:lpstr>
      <vt:lpstr>חינוך והשכלה</vt:lpstr>
      <vt:lpstr>חינוך והשכלה</vt:lpstr>
      <vt:lpstr>עבודה</vt:lpstr>
      <vt:lpstr>עבודה</vt:lpstr>
      <vt:lpstr>עבודה</vt:lpstr>
      <vt:lpstr>עבודה</vt:lpstr>
      <vt:lpstr>עבודה</vt:lpstr>
      <vt:lpstr>תל-אביב-יפו כמרכז כלכלי</vt:lpstr>
      <vt:lpstr>תל-אביב-יפו כמרכז כלכלי</vt:lpstr>
      <vt:lpstr>תיירות</vt:lpstr>
      <vt:lpstr>תיירות</vt:lpstr>
      <vt:lpstr>תיירות</vt:lpstr>
      <vt:lpstr>תרבות ופנאי</vt:lpstr>
      <vt:lpstr>בינוי</vt:lpstr>
      <vt:lpstr>בינוי</vt:lpstr>
      <vt:lpstr>בינוי</vt:lpstr>
      <vt:lpstr>בינוי</vt:lpstr>
      <vt:lpstr>דיור</vt:lpstr>
      <vt:lpstr>קיימות בתל-אביב-יפו</vt:lpstr>
      <vt:lpstr>סדר ציבורי</vt:lpstr>
      <vt:lpstr>תקציב העירייה</vt:lpstr>
      <vt:lpstr>מצגת של PowerPoint</vt:lpstr>
    </vt:vector>
  </TitlesOfParts>
  <Company>Tel-Aviv Municipality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הנתונים והמגמות 2016</dc:title>
  <dc:creator>בילי כהן - ממ רכזת סקרים ומחקרים</dc:creator>
  <cp:lastModifiedBy>רז בלנרו - רכז בכיר סקרים ומחקרים</cp:lastModifiedBy>
  <cp:revision>711</cp:revision>
  <cp:lastPrinted>2016-10-31T10:30:53Z</cp:lastPrinted>
  <dcterms:created xsi:type="dcterms:W3CDTF">2014-11-04T06:13:38Z</dcterms:created>
  <dcterms:modified xsi:type="dcterms:W3CDTF">2016-12-04T08:15:46Z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0x010100F7D9FFD4F9DB284B9722232FD2DBFCD2</vt:lpwstr>
  </property>
</Properties>
</file>